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1942" r:id="rId2"/>
    <p:sldId id="2416" r:id="rId3"/>
    <p:sldId id="2399" r:id="rId4"/>
    <p:sldId id="786" r:id="rId5"/>
    <p:sldId id="2402" r:id="rId6"/>
    <p:sldId id="2405" r:id="rId7"/>
    <p:sldId id="270" r:id="rId8"/>
    <p:sldId id="805" r:id="rId9"/>
    <p:sldId id="2407" r:id="rId10"/>
    <p:sldId id="2456" r:id="rId11"/>
    <p:sldId id="271" r:id="rId12"/>
    <p:sldId id="803" r:id="rId13"/>
    <p:sldId id="258" r:id="rId14"/>
    <p:sldId id="788" r:id="rId15"/>
    <p:sldId id="264" r:id="rId16"/>
    <p:sldId id="804" r:id="rId17"/>
    <p:sldId id="793" r:id="rId18"/>
    <p:sldId id="2457" r:id="rId19"/>
    <p:sldId id="800" r:id="rId20"/>
    <p:sldId id="779" r:id="rId21"/>
    <p:sldId id="2445" r:id="rId22"/>
    <p:sldId id="2418" r:id="rId23"/>
    <p:sldId id="2369" r:id="rId24"/>
    <p:sldId id="2420" r:id="rId25"/>
    <p:sldId id="262" r:id="rId26"/>
    <p:sldId id="261" r:id="rId27"/>
    <p:sldId id="2375" r:id="rId28"/>
    <p:sldId id="272" r:id="rId29"/>
    <p:sldId id="2364" r:id="rId30"/>
    <p:sldId id="763" r:id="rId31"/>
    <p:sldId id="764" r:id="rId32"/>
    <p:sldId id="2372" r:id="rId33"/>
    <p:sldId id="685" r:id="rId34"/>
    <p:sldId id="310" r:id="rId35"/>
    <p:sldId id="315" r:id="rId36"/>
    <p:sldId id="2448" r:id="rId37"/>
    <p:sldId id="467" r:id="rId38"/>
    <p:sldId id="2449" r:id="rId39"/>
    <p:sldId id="292" r:id="rId40"/>
    <p:sldId id="293" r:id="rId41"/>
    <p:sldId id="2430" r:id="rId42"/>
    <p:sldId id="2431" r:id="rId43"/>
    <p:sldId id="2423" r:id="rId44"/>
    <p:sldId id="282" r:id="rId45"/>
    <p:sldId id="283" r:id="rId46"/>
    <p:sldId id="287" r:id="rId47"/>
    <p:sldId id="322" r:id="rId48"/>
    <p:sldId id="2434" r:id="rId49"/>
    <p:sldId id="335" r:id="rId50"/>
    <p:sldId id="337" r:id="rId51"/>
    <p:sldId id="266" r:id="rId52"/>
    <p:sldId id="2464" r:id="rId53"/>
    <p:sldId id="342" r:id="rId54"/>
    <p:sldId id="345" r:id="rId55"/>
    <p:sldId id="343" r:id="rId56"/>
    <p:sldId id="302" r:id="rId57"/>
    <p:sldId id="2438" r:id="rId58"/>
    <p:sldId id="2465" r:id="rId59"/>
    <p:sldId id="351" r:id="rId60"/>
    <p:sldId id="357" r:id="rId61"/>
    <p:sldId id="284" r:id="rId62"/>
    <p:sldId id="2426" r:id="rId63"/>
    <p:sldId id="353" r:id="rId64"/>
    <p:sldId id="354" r:id="rId65"/>
    <p:sldId id="2443" r:id="rId66"/>
    <p:sldId id="308" r:id="rId67"/>
    <p:sldId id="2429" r:id="rId68"/>
    <p:sldId id="2469" r:id="rId69"/>
    <p:sldId id="2468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7013" autoAdjust="0"/>
  </p:normalViewPr>
  <p:slideViewPr>
    <p:cSldViewPr snapToGrid="0">
      <p:cViewPr>
        <p:scale>
          <a:sx n="116" d="100"/>
          <a:sy n="116" d="100"/>
        </p:scale>
        <p:origin x="52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53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1156-CCC4-4380-8DA6-1D3326D6398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15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78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68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10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17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2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8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73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567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5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66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203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667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05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4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6C30F76-ED88-6675-07DE-3F02AC389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997952-088B-49F8-B695-6BC58F50F197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DEF9E23-CE95-17CB-C416-26BD60E0C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599A8C9-B83A-1358-B73C-BC0D74CB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27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8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96-D472-4DDC-D5C8-0732EE87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/>
              <a:t>Lecture 11</a:t>
            </a:r>
            <a:endParaRPr lang="en-US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D467EC2-3C10-BC0F-5B2F-C67A304786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/>
          <a:lstStyle/>
          <a:p>
            <a:r>
              <a:rPr lang="en-US" altLang="en-US"/>
              <a:t>Northeastern University</a:t>
            </a:r>
          </a:p>
          <a:p>
            <a:r>
              <a:rPr lang="en-US" altLang="en-US"/>
              <a:t>College of Engineering</a:t>
            </a:r>
          </a:p>
          <a:p>
            <a:endParaRPr lang="en-US" altLang="en-US"/>
          </a:p>
          <a:p>
            <a:r>
              <a:rPr lang="en-US" altLang="en-US" sz="1800" b="1"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altLang="en-US"/>
          </a:p>
          <a:p>
            <a:r>
              <a:rPr lang="en-US" altLang="en-US"/>
              <a:t>Abdolreza Mosaddegh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61D7-8D62-BC76-0653-1344E9E3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87535-82CF-1AF4-7652-AECBA5083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GANs are considered as </a:t>
            </a:r>
            <a:r>
              <a:rPr lang="en-US" b="1" dirty="0"/>
              <a:t>self-supervised </a:t>
            </a:r>
            <a:r>
              <a:rPr lang="en-US" dirty="0"/>
              <a:t>methods.</a:t>
            </a:r>
          </a:p>
          <a:p>
            <a:pPr marL="0" indent="0">
              <a:buNone/>
            </a:pPr>
            <a:r>
              <a:rPr lang="en-US" dirty="0"/>
              <a:t>They use the </a:t>
            </a:r>
            <a:r>
              <a:rPr lang="en-US" dirty="0">
                <a:solidFill>
                  <a:srgbClr val="C00000"/>
                </a:solidFill>
              </a:rPr>
              <a:t>unlabeled data </a:t>
            </a:r>
            <a:r>
              <a:rPr lang="en-US" dirty="0"/>
              <a:t>as the training set and label it as real. </a:t>
            </a:r>
          </a:p>
          <a:p>
            <a:pPr marL="0" indent="0">
              <a:buNone/>
            </a:pPr>
            <a:r>
              <a:rPr lang="en-US" dirty="0"/>
              <a:t>This methods can be considered </a:t>
            </a:r>
            <a:r>
              <a:rPr lang="en-US" dirty="0">
                <a:solidFill>
                  <a:srgbClr val="C00000"/>
                </a:solidFill>
              </a:rPr>
              <a:t>unsupervised</a:t>
            </a:r>
            <a:r>
              <a:rPr lang="en-US" dirty="0"/>
              <a:t> learning, since no human-annotated data is needed for training.</a:t>
            </a:r>
          </a:p>
        </p:txBody>
      </p:sp>
      <p:pic>
        <p:nvPicPr>
          <p:cNvPr id="7" name="Picture 2" descr="Image result for generative adversarial networks">
            <a:extLst>
              <a:ext uri="{FF2B5EF4-FFF2-40B4-BE49-F238E27FC236}">
                <a16:creationId xmlns:a16="http://schemas.microsoft.com/office/drawing/2014/main" id="{258C3165-ABA3-9CEB-F81B-8AF8884D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70" y="3714101"/>
            <a:ext cx="7208980" cy="31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7966B-346D-7C96-0CBB-48998F7C6695}"/>
              </a:ext>
            </a:extLst>
          </p:cNvPr>
          <p:cNvSpPr txBox="1"/>
          <p:nvPr/>
        </p:nvSpPr>
        <p:spPr>
          <a:xfrm>
            <a:off x="963210" y="44528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Unlabeled</a:t>
            </a:r>
            <a:r>
              <a:rPr lang="en-US" sz="2000" dirty="0"/>
              <a:t> Real Images as</a:t>
            </a:r>
          </a:p>
        </p:txBody>
      </p:sp>
    </p:spTree>
    <p:extLst>
      <p:ext uri="{BB962C8B-B14F-4D97-AF65-F5344CB8AC3E}">
        <p14:creationId xmlns:p14="http://schemas.microsoft.com/office/powerpoint/2010/main" val="323939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911" y="274975"/>
            <a:ext cx="10515600" cy="1325563"/>
          </a:xfrm>
        </p:spPr>
        <p:txBody>
          <a:bodyPr/>
          <a:lstStyle/>
          <a:p>
            <a:r>
              <a:rPr lang="en-US" sz="4000" dirty="0"/>
              <a:t>Training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11" y="1458930"/>
            <a:ext cx="10776118" cy="5239821"/>
          </a:xfrm>
        </p:spPr>
        <p:txBody>
          <a:bodyPr>
            <a:normAutofit/>
          </a:bodyPr>
          <a:lstStyle/>
          <a:p>
            <a:r>
              <a:rPr lang="en-US" sz="2400" dirty="0"/>
              <a:t>We keep the </a:t>
            </a:r>
            <a:r>
              <a:rPr lang="en-US" sz="2400" dirty="0">
                <a:solidFill>
                  <a:srgbClr val="C00000"/>
                </a:solidFill>
              </a:rPr>
              <a:t>generator constant </a:t>
            </a:r>
            <a:r>
              <a:rPr lang="en-US" sz="2400" dirty="0"/>
              <a:t>during the </a:t>
            </a:r>
            <a:r>
              <a:rPr lang="en-US" sz="2400" dirty="0">
                <a:solidFill>
                  <a:srgbClr val="C00000"/>
                </a:solidFill>
              </a:rPr>
              <a:t>discriminator training </a:t>
            </a:r>
            <a:r>
              <a:rPr lang="en-US" sz="2400" dirty="0"/>
              <a:t>phase. As discriminator training tries to figure out how to distinguish real data from fake, it has to learn how to recognize the generator's flaws. </a:t>
            </a:r>
          </a:p>
          <a:p>
            <a:r>
              <a:rPr lang="en-US" sz="2400" dirty="0"/>
              <a:t>We also keep the </a:t>
            </a:r>
            <a:r>
              <a:rPr lang="en-US" sz="2400" dirty="0">
                <a:solidFill>
                  <a:srgbClr val="C00000"/>
                </a:solidFill>
              </a:rPr>
              <a:t>discriminator constant</a:t>
            </a:r>
            <a:r>
              <a:rPr lang="en-US" sz="2400" dirty="0"/>
              <a:t> during the </a:t>
            </a:r>
            <a:r>
              <a:rPr lang="en-US" sz="2400" dirty="0">
                <a:solidFill>
                  <a:srgbClr val="C00000"/>
                </a:solidFill>
              </a:rPr>
              <a:t>generator training </a:t>
            </a:r>
            <a:r>
              <a:rPr lang="en-US" sz="2400" dirty="0"/>
              <a:t>phase. Otherwise, the generator would be trying to hit a moving target and might never converge.</a:t>
            </a:r>
          </a:p>
          <a:p>
            <a:r>
              <a:rPr lang="en-US" sz="2400" dirty="0"/>
              <a:t>May want multiple training </a:t>
            </a:r>
            <a:r>
              <a:rPr lang="en-US" sz="2400" dirty="0">
                <a:solidFill>
                  <a:srgbClr val="C00000"/>
                </a:solidFill>
              </a:rPr>
              <a:t>epochs of just discriminator </a:t>
            </a:r>
            <a:r>
              <a:rPr lang="en-US" sz="2400" dirty="0"/>
              <a:t>so it can stay ahead</a:t>
            </a:r>
          </a:p>
          <a:p>
            <a:r>
              <a:rPr lang="en-US" sz="2400" dirty="0"/>
              <a:t>May want multiple training </a:t>
            </a:r>
            <a:r>
              <a:rPr lang="en-US" sz="2400" dirty="0">
                <a:solidFill>
                  <a:srgbClr val="C00000"/>
                </a:solidFill>
              </a:rPr>
              <a:t>epochs of just generator</a:t>
            </a:r>
            <a:r>
              <a:rPr lang="en-US" sz="2400" dirty="0"/>
              <a:t> because it has a harder task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Content Placeholder 4" descr="A diagram of different types of animals&#10;&#10;Description automatically generated">
            <a:extLst>
              <a:ext uri="{FF2B5EF4-FFF2-40B4-BE49-F238E27FC236}">
                <a16:creationId xmlns:a16="http://schemas.microsoft.com/office/drawing/2014/main" id="{7B40FB95-A7E1-4605-2A1E-BC0445028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6887" y="4616246"/>
            <a:ext cx="3677648" cy="224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0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ts with text&#10;&#10;Description automatically generated">
            <a:extLst>
              <a:ext uri="{FF2B5EF4-FFF2-40B4-BE49-F238E27FC236}">
                <a16:creationId xmlns:a16="http://schemas.microsoft.com/office/drawing/2014/main" id="{C8BC9AED-8CF5-3974-E694-00B6061D1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03" y="2335556"/>
            <a:ext cx="6097711" cy="2817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CE5A1-E168-6C4E-694B-90BEB670213F}"/>
              </a:ext>
            </a:extLst>
          </p:cNvPr>
          <p:cNvSpPr txBox="1"/>
          <p:nvPr/>
        </p:nvSpPr>
        <p:spPr>
          <a:xfrm>
            <a:off x="481173" y="844617"/>
            <a:ext cx="112296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small number vector.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transforms this noise into a </a:t>
            </a:r>
            <a:r>
              <a:rPr lang="en-US" sz="2400" dirty="0">
                <a:solidFill>
                  <a:srgbClr val="C00000"/>
                </a:solidFill>
              </a:rPr>
              <a:t>meaningful output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introducing noise, we can get the GAN to produce a </a:t>
            </a:r>
            <a:r>
              <a:rPr lang="en-US" sz="2400" dirty="0">
                <a:solidFill>
                  <a:srgbClr val="C00000"/>
                </a:solidFill>
              </a:rPr>
              <a:t>wide variety </a:t>
            </a:r>
            <a:r>
              <a:rPr lang="en-US" sz="2400" dirty="0"/>
              <a:t>of data (images) in the target distribution (target class).</a:t>
            </a:r>
          </a:p>
          <a:p>
            <a:endParaRPr lang="en-US" sz="2400" dirty="0"/>
          </a:p>
        </p:txBody>
      </p:sp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F4E2BB7B-AEAD-D022-1C9E-BB9F72A32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6" y="5153025"/>
            <a:ext cx="7981950" cy="1600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AB929-9883-8338-BF98-B8CD02C4A048}"/>
              </a:ext>
            </a:extLst>
          </p:cNvPr>
          <p:cNvSpPr txBox="1"/>
          <p:nvPr/>
        </p:nvSpPr>
        <p:spPr>
          <a:xfrm>
            <a:off x="421241" y="169657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6885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16" y="3711736"/>
            <a:ext cx="9144000" cy="21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965770" y="867786"/>
            <a:ext cx="10685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Layers of Generative Adversarial Network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EAE1B0-51BE-411D-B7D3-83E372DCD958}"/>
              </a:ext>
            </a:extLst>
          </p:cNvPr>
          <p:cNvSpPr/>
          <p:nvPr/>
        </p:nvSpPr>
        <p:spPr>
          <a:xfrm rot="5400000">
            <a:off x="8411605" y="3869497"/>
            <a:ext cx="252911" cy="4210000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2A0-A40E-4833-A8C4-4B22EF8C17F6}"/>
              </a:ext>
            </a:extLst>
          </p:cNvPr>
          <p:cNvSpPr txBox="1"/>
          <p:nvPr/>
        </p:nvSpPr>
        <p:spPr>
          <a:xfrm>
            <a:off x="7705139" y="618994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Classifier (CNN)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E7CDC1-DCAE-4155-B99D-2B146E85789C}"/>
              </a:ext>
            </a:extLst>
          </p:cNvPr>
          <p:cNvSpPr/>
          <p:nvPr/>
        </p:nvSpPr>
        <p:spPr>
          <a:xfrm rot="5400000">
            <a:off x="3891080" y="3902416"/>
            <a:ext cx="252911" cy="4210000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F732-D39A-416E-8661-C9F8604C2A6D}"/>
              </a:ext>
            </a:extLst>
          </p:cNvPr>
          <p:cNvSpPr txBox="1"/>
          <p:nvPr/>
        </p:nvSpPr>
        <p:spPr>
          <a:xfrm>
            <a:off x="2790789" y="6189945"/>
            <a:ext cx="245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Transposed convolution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(Deconvolution)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DC243-00CF-E0EF-D22D-3C9EB2A7C162}"/>
              </a:ext>
            </a:extLst>
          </p:cNvPr>
          <p:cNvSpPr txBox="1"/>
          <p:nvPr/>
        </p:nvSpPr>
        <p:spPr>
          <a:xfrm>
            <a:off x="965770" y="1891116"/>
            <a:ext cx="104751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space from which the </a:t>
            </a: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is sampled is usually of </a:t>
            </a:r>
            <a:r>
              <a:rPr lang="en-US" sz="2400" dirty="0">
                <a:solidFill>
                  <a:srgbClr val="C00000"/>
                </a:solidFill>
              </a:rPr>
              <a:t>smaller dimension </a:t>
            </a:r>
            <a:r>
              <a:rPr lang="en-US" sz="2400" dirty="0"/>
              <a:t>than the dimensionality of the </a:t>
            </a:r>
            <a:r>
              <a:rPr lang="en-US" sz="2400" dirty="0">
                <a:solidFill>
                  <a:srgbClr val="C00000"/>
                </a:solidFill>
              </a:rPr>
              <a:t>output space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change </a:t>
            </a: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input to an image can be fed to discriminator, </a:t>
            </a:r>
            <a:r>
              <a:rPr lang="en-US" sz="2400" dirty="0">
                <a:solidFill>
                  <a:srgbClr val="C00000"/>
                </a:solidFill>
              </a:rPr>
              <a:t>transposed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convolutional</a:t>
            </a:r>
            <a:r>
              <a:rPr lang="en-US" sz="2400" dirty="0"/>
              <a:t> layers can be used</a:t>
            </a:r>
          </a:p>
        </p:txBody>
      </p:sp>
    </p:spTree>
    <p:extLst>
      <p:ext uri="{BB962C8B-B14F-4D97-AF65-F5344CB8AC3E}">
        <p14:creationId xmlns:p14="http://schemas.microsoft.com/office/powerpoint/2010/main" val="9723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green grid&#10;&#10;Description automatically generated">
            <a:extLst>
              <a:ext uri="{FF2B5EF4-FFF2-40B4-BE49-F238E27FC236}">
                <a16:creationId xmlns:a16="http://schemas.microsoft.com/office/drawing/2014/main" id="{B0C6DF7B-3250-0834-4EA3-59ADDE6B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5" y="4114800"/>
            <a:ext cx="280035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E0970-C9E4-7184-900F-E6C4CD97050F}"/>
              </a:ext>
            </a:extLst>
          </p:cNvPr>
          <p:cNvSpPr txBox="1"/>
          <p:nvPr/>
        </p:nvSpPr>
        <p:spPr>
          <a:xfrm>
            <a:off x="1076325" y="1467697"/>
            <a:ext cx="106851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transposed convolutional layer, is usually carried out for </a:t>
            </a:r>
            <a:r>
              <a:rPr lang="en-US" sz="2800" dirty="0">
                <a:solidFill>
                  <a:srgbClr val="C00000"/>
                </a:solidFill>
              </a:rPr>
              <a:t>up-sampling</a:t>
            </a:r>
            <a:r>
              <a:rPr lang="en-US" sz="2800" dirty="0"/>
              <a:t> using zero padding to generate an output feature map that has a spatial dimension </a:t>
            </a:r>
            <a:r>
              <a:rPr lang="en-US" sz="2800" dirty="0">
                <a:solidFill>
                  <a:srgbClr val="C00000"/>
                </a:solidFill>
              </a:rPr>
              <a:t>greater</a:t>
            </a:r>
            <a:r>
              <a:rPr lang="en-US" sz="2800" dirty="0"/>
              <a:t> than that of the input feature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kernels (weights) are learned during training (backpropagation).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5E92A-B8D7-97B6-5058-3724AA095424}"/>
              </a:ext>
            </a:extLst>
          </p:cNvPr>
          <p:cNvSpPr txBox="1"/>
          <p:nvPr/>
        </p:nvSpPr>
        <p:spPr>
          <a:xfrm>
            <a:off x="977276" y="723948"/>
            <a:ext cx="10685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Transpose Convolutional Layer</a:t>
            </a:r>
          </a:p>
        </p:txBody>
      </p:sp>
      <p:pic>
        <p:nvPicPr>
          <p:cNvPr id="6" name="Picture 14" descr="https://github.com/vdumoulin/conv_arithmetic/raw/master/gif/no_padding_no_strides_transposed.gif">
            <a:extLst>
              <a:ext uri="{FF2B5EF4-FFF2-40B4-BE49-F238E27FC236}">
                <a16:creationId xmlns:a16="http://schemas.microsoft.com/office/drawing/2014/main" id="{205FE819-E89F-D474-63B7-6B88F58633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30" y="3799070"/>
            <a:ext cx="2618653" cy="293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2D019E2B-F691-C4C9-C7F5-A670D791D8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65" y="3872653"/>
            <a:ext cx="2520248" cy="28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163301-DCDD-4EB8-BD42-9C270C1FA4D7}"/>
              </a:ext>
            </a:extLst>
          </p:cNvPr>
          <p:cNvSpPr txBox="1"/>
          <p:nvPr/>
        </p:nvSpPr>
        <p:spPr>
          <a:xfrm>
            <a:off x="8364704" y="4308705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3CFA8-881D-0B3A-DD3F-16DAD884D803}"/>
              </a:ext>
            </a:extLst>
          </p:cNvPr>
          <p:cNvSpPr txBox="1"/>
          <p:nvPr/>
        </p:nvSpPr>
        <p:spPr>
          <a:xfrm>
            <a:off x="8460883" y="553388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64983-69AD-8297-E238-8ECB7D4EB8A4}"/>
              </a:ext>
            </a:extLst>
          </p:cNvPr>
          <p:cNvSpPr txBox="1"/>
          <p:nvPr/>
        </p:nvSpPr>
        <p:spPr>
          <a:xfrm>
            <a:off x="2961712" y="4273253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F87E1-7482-7804-D395-AE4EAA6D3CA7}"/>
              </a:ext>
            </a:extLst>
          </p:cNvPr>
          <p:cNvSpPr txBox="1"/>
          <p:nvPr/>
        </p:nvSpPr>
        <p:spPr>
          <a:xfrm>
            <a:off x="3057893" y="573394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60E2E-89FC-BB6A-DF29-8AA8E6F94BCD}"/>
              </a:ext>
            </a:extLst>
          </p:cNvPr>
          <p:cNvSpPr txBox="1"/>
          <p:nvPr/>
        </p:nvSpPr>
        <p:spPr>
          <a:xfrm>
            <a:off x="7523293" y="3478721"/>
            <a:ext cx="3385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Transpose Convolution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B8CA6-973C-B502-C264-5E6E2C026167}"/>
              </a:ext>
            </a:extLst>
          </p:cNvPr>
          <p:cNvSpPr txBox="1"/>
          <p:nvPr/>
        </p:nvSpPr>
        <p:spPr>
          <a:xfrm>
            <a:off x="1245403" y="3512132"/>
            <a:ext cx="3385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Convolution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1095136" y="648183"/>
            <a:ext cx="3333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  <a:ea typeface="+mj-ea"/>
                <a:cs typeface="+mj-cs"/>
              </a:rPr>
              <a:t>GAN - Example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350884" y="2452430"/>
            <a:ext cx="822960" cy="192024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405426" y="4445087"/>
            <a:ext cx="8499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4079113" y="2932490"/>
            <a:ext cx="657536" cy="96012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4078613" y="4445087"/>
            <a:ext cx="8499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2849184" y="4445087"/>
            <a:ext cx="7521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2758917" y="3262511"/>
            <a:ext cx="705962" cy="300083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1895068" y="4445087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2076102" y="3069650"/>
            <a:ext cx="68580" cy="685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2216121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3555146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881959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2232046" y="2680507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FC, </a:t>
            </a:r>
          </a:p>
          <a:p>
            <a:r>
              <a:rPr lang="en-US" sz="1350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3135923" y="2653927"/>
            <a:ext cx="13742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Transposed conv</a:t>
            </a:r>
          </a:p>
          <a:p>
            <a:r>
              <a:rPr lang="en-US" sz="1350" b="1" dirty="0"/>
              <a:t>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998495" y="2148422"/>
            <a:ext cx="13742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Transposed conv</a:t>
            </a:r>
          </a:p>
          <a:p>
            <a:r>
              <a:rPr lang="en-US" sz="1350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340055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6788080" y="2932490"/>
            <a:ext cx="657536" cy="96012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6788081" y="4449694"/>
            <a:ext cx="8499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51246" y="2476187"/>
            <a:ext cx="6235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Conv, </a:t>
            </a:r>
          </a:p>
          <a:p>
            <a:r>
              <a:rPr lang="en-US" sz="1350" b="1" dirty="0" err="1"/>
              <a:t>LReLU</a:t>
            </a:r>
            <a:endParaRPr lang="en-US" sz="1350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137195" y="3262511"/>
            <a:ext cx="705962" cy="300083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7594400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8933425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7535335" y="2584904"/>
            <a:ext cx="6235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Conv, </a:t>
            </a:r>
          </a:p>
          <a:p>
            <a:r>
              <a:rPr lang="en-US" sz="1350" b="1" dirty="0" err="1"/>
              <a:t>LReLU</a:t>
            </a:r>
            <a:endParaRPr lang="en-US" sz="13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114893" y="4445087"/>
            <a:ext cx="7521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9448626" y="3069650"/>
            <a:ext cx="68580" cy="685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9254184" y="4445087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9657029" y="3412550"/>
            <a:ext cx="3815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8761323" y="2557385"/>
            <a:ext cx="87620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Reshape, </a:t>
            </a:r>
          </a:p>
          <a:p>
            <a:r>
              <a:rPr lang="en-US" sz="1350" b="1" dirty="0"/>
              <a:t>FC, </a:t>
            </a:r>
          </a:p>
          <a:p>
            <a:r>
              <a:rPr lang="en-US" sz="1350" b="1" dirty="0" err="1"/>
              <a:t>LReLU</a:t>
            </a:r>
            <a:endParaRPr lang="en-US" sz="135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0135930" y="3343970"/>
            <a:ext cx="137160" cy="13716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9623896" y="2630996"/>
            <a:ext cx="761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FC, </a:t>
            </a:r>
          </a:p>
          <a:p>
            <a:r>
              <a:rPr lang="en-US" sz="1350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0086569" y="4445087"/>
            <a:ext cx="2920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7763544" y="2765383"/>
            <a:ext cx="252911" cy="4969148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972684" y="2922534"/>
            <a:ext cx="252911" cy="4210000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3541702" y="5203288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174347" y="5474390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Discriminator (CNN)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12B0F9-D551-C1A8-CA12-363065ECB7C4}"/>
              </a:ext>
            </a:extLst>
          </p:cNvPr>
          <p:cNvSpPr txBox="1"/>
          <p:nvPr/>
        </p:nvSpPr>
        <p:spPr>
          <a:xfrm>
            <a:off x="643842" y="3227057"/>
            <a:ext cx="1525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 random vector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115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AFA0-6F22-6B5F-AEBA-BDF91BB7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GAN -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BCD3-F014-8DCB-81CE-4CF1A163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973"/>
            <a:ext cx="10515600" cy="4351338"/>
          </a:xfrm>
        </p:spPr>
        <p:txBody>
          <a:bodyPr/>
          <a:lstStyle/>
          <a:p>
            <a:r>
              <a:rPr lang="en-US" dirty="0"/>
              <a:t>After we done training process, we will use only </a:t>
            </a:r>
            <a:r>
              <a:rPr lang="en-US" dirty="0">
                <a:solidFill>
                  <a:srgbClr val="C00000"/>
                </a:solidFill>
              </a:rPr>
              <a:t>generator</a:t>
            </a:r>
            <a:r>
              <a:rPr lang="en-US" dirty="0"/>
              <a:t> model to do </a:t>
            </a:r>
            <a:r>
              <a:rPr lang="en-US" dirty="0">
                <a:solidFill>
                  <a:srgbClr val="C00000"/>
                </a:solidFill>
              </a:rPr>
              <a:t>inference</a:t>
            </a:r>
            <a:r>
              <a:rPr lang="en-US" dirty="0"/>
              <a:t>.</a:t>
            </a:r>
          </a:p>
          <a:p>
            <a:r>
              <a:rPr lang="en-US" dirty="0"/>
              <a:t>Generator will generate </a:t>
            </a:r>
            <a:r>
              <a:rPr lang="en-US" dirty="0">
                <a:solidFill>
                  <a:srgbClr val="C00000"/>
                </a:solidFill>
              </a:rPr>
              <a:t>realistic images </a:t>
            </a:r>
            <a:r>
              <a:rPr lang="en-US" dirty="0"/>
              <a:t>using random inputs (noise vector) on </a:t>
            </a:r>
            <a:r>
              <a:rPr lang="en-US" dirty="0">
                <a:solidFill>
                  <a:srgbClr val="C00000"/>
                </a:solidFill>
              </a:rPr>
              <a:t>selected class </a:t>
            </a:r>
            <a:r>
              <a:rPr lang="en-US" dirty="0"/>
              <a:t>that GAN model is trained on (e.g., cat / dog) </a:t>
            </a:r>
          </a:p>
        </p:txBody>
      </p:sp>
      <p:pic>
        <p:nvPicPr>
          <p:cNvPr id="5" name="Picture 4" descr="A diagram of a generator&#10;&#10;Description automatically generated">
            <a:extLst>
              <a:ext uri="{FF2B5EF4-FFF2-40B4-BE49-F238E27FC236}">
                <a16:creationId xmlns:a16="http://schemas.microsoft.com/office/drawing/2014/main" id="{861AB6FC-DFFE-DF08-D2AF-49464AAC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489715"/>
            <a:ext cx="7067550" cy="3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42DF-115F-832F-3148-5ABD598E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GAN - Considerations</a:t>
            </a:r>
          </a:p>
        </p:txBody>
      </p:sp>
      <p:pic>
        <p:nvPicPr>
          <p:cNvPr id="7" name="Content Placeholder 6" descr="A multicolored squares with different shades of blue and green&#10;&#10;Description automatically generated">
            <a:extLst>
              <a:ext uri="{FF2B5EF4-FFF2-40B4-BE49-F238E27FC236}">
                <a16:creationId xmlns:a16="http://schemas.microsoft.com/office/drawing/2014/main" id="{711B3A6B-2C30-FA5D-7907-A799957ED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22" y="4570989"/>
            <a:ext cx="2126421" cy="21264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79DF-3462-DF60-0C14-53485A6C6816}"/>
              </a:ext>
            </a:extLst>
          </p:cNvPr>
          <p:cNvSpPr txBox="1"/>
          <p:nvPr/>
        </p:nvSpPr>
        <p:spPr>
          <a:xfrm>
            <a:off x="924673" y="1524001"/>
            <a:ext cx="104291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 network usually contains </a:t>
            </a:r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 number of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. Advanced models usually have about </a:t>
            </a:r>
            <a:r>
              <a:rPr lang="en-US" sz="2400" dirty="0">
                <a:solidFill>
                  <a:srgbClr val="C00000"/>
                </a:solidFill>
              </a:rPr>
              <a:t>100 million </a:t>
            </a:r>
            <a:r>
              <a:rPr lang="en-US" sz="2400" dirty="0"/>
              <a:t>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GAN can be </a:t>
            </a:r>
            <a:r>
              <a:rPr lang="en-US" sz="2400" dirty="0">
                <a:solidFill>
                  <a:srgbClr val="C00000"/>
                </a:solidFill>
              </a:rPr>
              <a:t>slow to train</a:t>
            </a:r>
            <a:r>
              <a:rPr lang="en-US" sz="2400" dirty="0"/>
              <a:t>, particularly when there are a large number of training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Transfer learning </a:t>
            </a:r>
            <a:r>
              <a:rPr lang="en-US" sz="2400" dirty="0"/>
              <a:t>techniques and fine-tuning can be used on GANs to facilitate training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>
                <a:solidFill>
                  <a:srgbClr val="C00000"/>
                </a:solidFill>
              </a:rPr>
              <a:t>dropout</a:t>
            </a:r>
            <a:r>
              <a:rPr lang="en-US" sz="2400" dirty="0"/>
              <a:t> is also recommended, since it makes the GAN learns to generate images with generalizable patterns rather than memorizing the training set (overfitting).</a:t>
            </a:r>
          </a:p>
        </p:txBody>
      </p:sp>
    </p:spTree>
    <p:extLst>
      <p:ext uri="{BB962C8B-B14F-4D97-AF65-F5344CB8AC3E}">
        <p14:creationId xmlns:p14="http://schemas.microsoft.com/office/powerpoint/2010/main" val="208600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F0CB-2874-123E-8666-AAA9FFB0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GAN-based Tools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E66B-A381-F34D-BEF9-0C3E672CB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7124" cy="4351338"/>
          </a:xfrm>
        </p:spPr>
        <p:txBody>
          <a:bodyPr/>
          <a:lstStyle/>
          <a:p>
            <a:r>
              <a:rPr lang="en-US" dirty="0"/>
              <a:t>DALL-E  and </a:t>
            </a:r>
            <a:r>
              <a:rPr lang="en-US" dirty="0" err="1"/>
              <a:t>MidJourney</a:t>
            </a:r>
            <a:r>
              <a:rPr lang="en-US" dirty="0"/>
              <a:t> are two examples of </a:t>
            </a:r>
            <a:r>
              <a:rPr lang="en-US" dirty="0">
                <a:solidFill>
                  <a:srgbClr val="C00000"/>
                </a:solidFill>
              </a:rPr>
              <a:t>generative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tools create images based on textual descriptions. </a:t>
            </a:r>
          </a:p>
          <a:p>
            <a:r>
              <a:rPr lang="en-US" dirty="0"/>
              <a:t>These networks process textual input and encode it into a latent vector. This vector serves as the foundation for </a:t>
            </a:r>
            <a:r>
              <a:rPr lang="en-US" dirty="0">
                <a:solidFill>
                  <a:srgbClr val="C00000"/>
                </a:solidFill>
              </a:rPr>
              <a:t>image generation</a:t>
            </a:r>
            <a:r>
              <a:rPr lang="en-US" dirty="0"/>
              <a:t>.</a:t>
            </a:r>
          </a:p>
          <a:p>
            <a:r>
              <a:rPr lang="en-US" dirty="0"/>
              <a:t>They employ </a:t>
            </a:r>
            <a:r>
              <a:rPr lang="en-US" dirty="0">
                <a:solidFill>
                  <a:srgbClr val="C00000"/>
                </a:solidFill>
              </a:rPr>
              <a:t>customized</a:t>
            </a:r>
            <a:r>
              <a:rPr lang="en-US" dirty="0"/>
              <a:t> generative adversarial network (</a:t>
            </a:r>
            <a:r>
              <a:rPr lang="en-US" dirty="0">
                <a:solidFill>
                  <a:srgbClr val="C00000"/>
                </a:solidFill>
              </a:rPr>
              <a:t>GAN</a:t>
            </a:r>
            <a:r>
              <a:rPr lang="en-US" dirty="0"/>
              <a:t>) architectures to generate images. </a:t>
            </a:r>
          </a:p>
        </p:txBody>
      </p:sp>
      <p:pic>
        <p:nvPicPr>
          <p:cNvPr id="5" name="Picture 4" descr="A close-up of a screen&#10;&#10;Description automatically generated">
            <a:extLst>
              <a:ext uri="{FF2B5EF4-FFF2-40B4-BE49-F238E27FC236}">
                <a16:creationId xmlns:a16="http://schemas.microsoft.com/office/drawing/2014/main" id="{991A8552-F0DB-BE88-7508-E2CAB7E0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75" y="2270233"/>
            <a:ext cx="2747873" cy="36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domain&#10;&#10;Description automatically generated">
            <a:extLst>
              <a:ext uri="{FF2B5EF4-FFF2-40B4-BE49-F238E27FC236}">
                <a16:creationId xmlns:a16="http://schemas.microsoft.com/office/drawing/2014/main" id="{9C9AC14D-BDCF-8D24-3A90-AB726526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29" y="4283241"/>
            <a:ext cx="3638302" cy="2362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EF517-E5AF-185E-40F4-2E573ADDB75B}"/>
              </a:ext>
            </a:extLst>
          </p:cNvPr>
          <p:cNvSpPr txBox="1"/>
          <p:nvPr/>
        </p:nvSpPr>
        <p:spPr>
          <a:xfrm>
            <a:off x="883579" y="512595"/>
            <a:ext cx="935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Cycle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40A73-67CB-884C-E3EE-CF3D1147F82C}"/>
              </a:ext>
            </a:extLst>
          </p:cNvPr>
          <p:cNvSpPr txBox="1"/>
          <p:nvPr/>
        </p:nvSpPr>
        <p:spPr>
          <a:xfrm>
            <a:off x="883579" y="1126660"/>
            <a:ext cx="108289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Cycle GAN uses </a:t>
            </a:r>
            <a:r>
              <a:rPr lang="en-US" sz="2400" dirty="0">
                <a:solidFill>
                  <a:srgbClr val="C00000"/>
                </a:solidFill>
              </a:rPr>
              <a:t>two</a:t>
            </a:r>
            <a:r>
              <a:rPr lang="en-US" sz="2400" dirty="0"/>
              <a:t> generative adversarial networks (</a:t>
            </a:r>
            <a:r>
              <a:rPr lang="en-US" sz="2400" dirty="0">
                <a:solidFill>
                  <a:srgbClr val="C00000"/>
                </a:solidFill>
              </a:rPr>
              <a:t>GANs</a:t>
            </a:r>
            <a:r>
              <a:rPr lang="en-US" sz="2400" dirty="0"/>
              <a:t>) to learn the </a:t>
            </a:r>
            <a:r>
              <a:rPr lang="en-US" sz="2400" dirty="0">
                <a:solidFill>
                  <a:srgbClr val="C00000"/>
                </a:solidFill>
              </a:rPr>
              <a:t>mapping</a:t>
            </a:r>
            <a:r>
              <a:rPr lang="en-US" sz="2400" dirty="0"/>
              <a:t> between </a:t>
            </a:r>
            <a:r>
              <a:rPr lang="en-US" sz="2400" dirty="0">
                <a:solidFill>
                  <a:srgbClr val="C00000"/>
                </a:solidFill>
              </a:rPr>
              <a:t>two domains </a:t>
            </a:r>
            <a:r>
              <a:rPr lang="en-US" sz="2400" dirty="0"/>
              <a:t>of images. The model is trained to capture the characteristics of the target domain and to generate new images from the source domain that share the same characteristics.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One generator </a:t>
            </a:r>
            <a:r>
              <a:rPr lang="en-US" sz="2400" dirty="0"/>
              <a:t>takes images from the </a:t>
            </a:r>
            <a:r>
              <a:rPr lang="en-US" sz="2400" dirty="0">
                <a:solidFill>
                  <a:srgbClr val="C00000"/>
                </a:solidFill>
              </a:rPr>
              <a:t>first domain </a:t>
            </a:r>
            <a:r>
              <a:rPr lang="en-US" sz="2400" dirty="0"/>
              <a:t>as input and outputs images for the </a:t>
            </a:r>
            <a:r>
              <a:rPr lang="en-US" sz="2400" dirty="0">
                <a:solidFill>
                  <a:srgbClr val="C00000"/>
                </a:solidFill>
              </a:rPr>
              <a:t>second domain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rgbClr val="C00000"/>
                </a:solidFill>
              </a:rPr>
              <a:t>other generator </a:t>
            </a:r>
            <a:r>
              <a:rPr lang="en-US" sz="2400" dirty="0"/>
              <a:t>takes images from the </a:t>
            </a:r>
            <a:r>
              <a:rPr lang="en-US" sz="2400" dirty="0">
                <a:solidFill>
                  <a:srgbClr val="C00000"/>
                </a:solidFill>
              </a:rPr>
              <a:t>second domain </a:t>
            </a:r>
            <a:r>
              <a:rPr lang="en-US" sz="2400" dirty="0"/>
              <a:t>as input and generates images for the </a:t>
            </a:r>
            <a:r>
              <a:rPr lang="en-US" sz="2400" dirty="0">
                <a:solidFill>
                  <a:srgbClr val="C00000"/>
                </a:solidFill>
              </a:rPr>
              <a:t>first domain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Discriminator models </a:t>
            </a:r>
            <a:r>
              <a:rPr lang="en-US" sz="2400" dirty="0"/>
              <a:t>are then used to determine how plausible the generated images are and update the generator models accordingly.</a:t>
            </a:r>
          </a:p>
        </p:txBody>
      </p:sp>
    </p:spTree>
    <p:extLst>
      <p:ext uri="{BB962C8B-B14F-4D97-AF65-F5344CB8AC3E}">
        <p14:creationId xmlns:p14="http://schemas.microsoft.com/office/powerpoint/2010/main" val="23692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AB5F-2CE8-D701-898C-DD379AA9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4907-483D-BA82-6893-754EA979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Generative AI is a type of artificial intelligence technology that can </a:t>
            </a:r>
            <a:r>
              <a:rPr lang="en-US" dirty="0">
                <a:solidFill>
                  <a:srgbClr val="FF0000"/>
                </a:solidFill>
              </a:rPr>
              <a:t>produce</a:t>
            </a:r>
            <a:r>
              <a:rPr lang="en-US" dirty="0"/>
              <a:t> various types of content, including text, image, video, audio and synthetic data.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031967-6654-45FD-54FE-86BF3D06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27" y="3166358"/>
            <a:ext cx="6289911" cy="3786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0B2109-510E-98B0-48F3-3B85F72E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35" y="2816772"/>
            <a:ext cx="4522516" cy="40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120" y="475082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Cycle GAN -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45DFD-B3B8-282A-171E-AF7D9F26FA66}"/>
              </a:ext>
            </a:extLst>
          </p:cNvPr>
          <p:cNvSpPr txBox="1"/>
          <p:nvPr/>
        </p:nvSpPr>
        <p:spPr>
          <a:xfrm>
            <a:off x="1021120" y="1197603"/>
            <a:ext cx="102027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First, 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first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a target domain image from a source domain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first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identify</a:t>
            </a:r>
            <a:r>
              <a:rPr lang="en-US" sz="2400" dirty="0"/>
              <a:t> real target domain images from generated target domain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Meanwhile, 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second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a source domain image from a target domain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second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identify</a:t>
            </a:r>
            <a:r>
              <a:rPr lang="en-US" sz="2400" dirty="0"/>
              <a:t> real source domain images from generated source domain images.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893C6-9BC7-F2B6-89EB-84CC582C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9" y="4528686"/>
            <a:ext cx="5689452" cy="1821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FF8E4-B15C-AB55-1155-4E1678AB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58" y="4896136"/>
            <a:ext cx="5454869" cy="1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1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9731A-A1CB-7780-0919-E365BDD6E169}"/>
              </a:ext>
            </a:extLst>
          </p:cNvPr>
          <p:cNvSpPr txBox="1"/>
          <p:nvPr/>
        </p:nvSpPr>
        <p:spPr>
          <a:xfrm>
            <a:off x="567890" y="1163891"/>
            <a:ext cx="1089579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Image-to-image translation</a:t>
            </a:r>
            <a:r>
              <a:rPr lang="en-US" sz="2000" dirty="0"/>
              <a:t>: It can be used to translate images from one domain to another. This can be useful for </a:t>
            </a:r>
            <a:r>
              <a:rPr lang="en-US" sz="2000" dirty="0">
                <a:solidFill>
                  <a:srgbClr val="C00000"/>
                </a:solidFill>
              </a:rPr>
              <a:t>generating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training data </a:t>
            </a:r>
            <a:r>
              <a:rPr lang="en-US" sz="2000" dirty="0"/>
              <a:t>for machine learning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Domain adaptation</a:t>
            </a:r>
            <a:r>
              <a:rPr lang="en-US" sz="2000" dirty="0"/>
              <a:t>: This can be used to adapt a model trained on one dataset to another dataset (</a:t>
            </a:r>
            <a:r>
              <a:rPr lang="en-US" sz="2000" dirty="0">
                <a:solidFill>
                  <a:srgbClr val="C00000"/>
                </a:solidFill>
              </a:rPr>
              <a:t>transfer learning</a:t>
            </a:r>
            <a:r>
              <a:rPr lang="en-US" sz="2000" dirty="0"/>
              <a:t>). This is often used to adapt models trained on synthetic data to real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 augmentation</a:t>
            </a:r>
            <a:r>
              <a:rPr lang="en-US" sz="2000" dirty="0"/>
              <a:t>: This can be used to generate </a:t>
            </a:r>
            <a:r>
              <a:rPr lang="en-US" sz="2000" dirty="0">
                <a:solidFill>
                  <a:srgbClr val="C00000"/>
                </a:solidFill>
              </a:rPr>
              <a:t>new data from existing data</a:t>
            </a:r>
            <a:r>
              <a:rPr lang="en-US" sz="2000" dirty="0"/>
              <a:t>. This can be useful for increasing the size of a training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Denoising</a:t>
            </a:r>
            <a:r>
              <a:rPr lang="en-US" sz="2000" dirty="0"/>
              <a:t>: This can be used to </a:t>
            </a:r>
            <a:r>
              <a:rPr lang="en-US" sz="2000" dirty="0">
                <a:solidFill>
                  <a:srgbClr val="C00000"/>
                </a:solidFill>
              </a:rPr>
              <a:t>remove noise </a:t>
            </a:r>
            <a:r>
              <a:rPr lang="en-US" sz="2000" dirty="0"/>
              <a:t>from data. This is often used in image and audio applications.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C5389-BB17-631A-F507-C8DF5CEA0B38}"/>
              </a:ext>
            </a:extLst>
          </p:cNvPr>
          <p:cNvSpPr txBox="1"/>
          <p:nvPr/>
        </p:nvSpPr>
        <p:spPr>
          <a:xfrm>
            <a:off x="664144" y="388455"/>
            <a:ext cx="1011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Cycle GAN -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21C6C-CE91-290A-478F-C954C16BA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06" y="4872012"/>
            <a:ext cx="6048602" cy="18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EDC8-81CE-2DC5-0B16-C9677870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Deep Fake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607-6FE0-016E-AA19-CEDA4095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812"/>
            <a:ext cx="11007903" cy="4351338"/>
          </a:xfrm>
        </p:spPr>
        <p:txBody>
          <a:bodyPr/>
          <a:lstStyle/>
          <a:p>
            <a:r>
              <a:rPr lang="en-US" sz="2400" dirty="0"/>
              <a:t>A deepfake is a </a:t>
            </a:r>
            <a:r>
              <a:rPr lang="en-US" sz="2400" dirty="0">
                <a:solidFill>
                  <a:srgbClr val="C00000"/>
                </a:solidFill>
              </a:rPr>
              <a:t>synthetic</a:t>
            </a:r>
            <a:r>
              <a:rPr lang="en-US" sz="2400" dirty="0"/>
              <a:t> image or video generated by machine learning models to replace one person's likeness convincingly with that of another.</a:t>
            </a:r>
          </a:p>
          <a:p>
            <a:r>
              <a:rPr lang="en-US" sz="2400" dirty="0"/>
              <a:t>Employing GANs and </a:t>
            </a:r>
            <a:r>
              <a:rPr lang="en-US" sz="2400" dirty="0">
                <a:solidFill>
                  <a:srgbClr val="C00000"/>
                </a:solidFill>
              </a:rPr>
              <a:t>Cycle-GAN</a:t>
            </a:r>
            <a:r>
              <a:rPr lang="en-US" sz="2400" dirty="0"/>
              <a:t>s in deepfake generation is very common . </a:t>
            </a:r>
          </a:p>
          <a:p>
            <a:r>
              <a:rPr lang="en-US" sz="2400" dirty="0"/>
              <a:t>Deepfakes have garnered widespread attention for their </a:t>
            </a:r>
            <a:r>
              <a:rPr lang="en-US" sz="2400" dirty="0">
                <a:solidFill>
                  <a:srgbClr val="C00000"/>
                </a:solidFill>
              </a:rPr>
              <a:t>potential</a:t>
            </a:r>
            <a:r>
              <a:rPr lang="en-US" sz="2400" dirty="0"/>
              <a:t> use in creating fake news, bullying, and financial fraud.</a:t>
            </a:r>
          </a:p>
          <a:p>
            <a:r>
              <a:rPr lang="en-US" sz="2400" dirty="0"/>
              <a:t>In 2018, the Malicious </a:t>
            </a:r>
            <a:r>
              <a:rPr lang="en-US" sz="2400" dirty="0">
                <a:solidFill>
                  <a:srgbClr val="FF0000"/>
                </a:solidFill>
              </a:rPr>
              <a:t>Deep Fake Prohibition Act </a:t>
            </a:r>
            <a:r>
              <a:rPr lang="en-US" sz="2400" dirty="0"/>
              <a:t>was introduced to the US Senate, and in 2019 the </a:t>
            </a:r>
            <a:r>
              <a:rPr lang="en-US" sz="2400" dirty="0">
                <a:solidFill>
                  <a:srgbClr val="FF0000"/>
                </a:solidFill>
              </a:rPr>
              <a:t>DEEPFAKES Accountability </a:t>
            </a:r>
            <a:r>
              <a:rPr lang="en-US" sz="2400" dirty="0"/>
              <a:t>Act was introduced in the House of Representatives.</a:t>
            </a:r>
          </a:p>
        </p:txBody>
      </p:sp>
      <p:pic>
        <p:nvPicPr>
          <p:cNvPr id="5" name="Picture 4" descr="A collage of a person in a white shirt&#10;&#10;Description automatically generated">
            <a:extLst>
              <a:ext uri="{FF2B5EF4-FFF2-40B4-BE49-F238E27FC236}">
                <a16:creationId xmlns:a16="http://schemas.microsoft.com/office/drawing/2014/main" id="{F3A768EA-42B8-E51D-3FB2-BCF28319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4351338"/>
            <a:ext cx="3173467" cy="22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87B-A72D-F399-D45E-7F387C7E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304799"/>
            <a:ext cx="10515600" cy="1325563"/>
          </a:xfrm>
        </p:spPr>
        <p:txBody>
          <a:bodyPr/>
          <a:lstStyle/>
          <a:p>
            <a:r>
              <a:rPr lang="en-US" sz="4000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5DCC-C2EC-EFCF-89B8-5816320B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295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 time series is a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 of data points indexed in </a:t>
            </a:r>
            <a:r>
              <a:rPr lang="en-US" dirty="0">
                <a:solidFill>
                  <a:srgbClr val="C00000"/>
                </a:solidFill>
              </a:rPr>
              <a:t>time order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Most commonly, a time series is a sequence taken at successive </a:t>
            </a:r>
            <a:r>
              <a:rPr lang="en-US" dirty="0">
                <a:solidFill>
                  <a:srgbClr val="C00000"/>
                </a:solidFill>
              </a:rPr>
              <a:t>equally spaced points in time</a:t>
            </a:r>
            <a:r>
              <a:rPr lang="en-US" dirty="0"/>
              <a:t>. Thus, it is a sequence of discrete-time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series types: </a:t>
            </a:r>
          </a:p>
          <a:p>
            <a:r>
              <a:rPr lang="en-US" b="1" dirty="0"/>
              <a:t>Stationarity</a:t>
            </a:r>
          </a:p>
          <a:p>
            <a:r>
              <a:rPr lang="en-US" b="1" dirty="0"/>
              <a:t>Non-stationary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9D0CB-2007-2090-CB72-5EF15A1E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21" y="3336700"/>
            <a:ext cx="4347750" cy="2952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C4713-C966-E34A-AE46-21124ECAD886}"/>
              </a:ext>
            </a:extLst>
          </p:cNvPr>
          <p:cNvSpPr txBox="1"/>
          <p:nvPr/>
        </p:nvSpPr>
        <p:spPr>
          <a:xfrm>
            <a:off x="7741103" y="62894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Monthly sales for a shop  </a:t>
            </a:r>
          </a:p>
        </p:txBody>
      </p:sp>
    </p:spTree>
    <p:extLst>
      <p:ext uri="{BB962C8B-B14F-4D97-AF65-F5344CB8AC3E}">
        <p14:creationId xmlns:p14="http://schemas.microsoft.com/office/powerpoint/2010/main" val="196781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stationery&#10;&#10;Description automatically generated with medium confidence">
            <a:extLst>
              <a:ext uri="{FF2B5EF4-FFF2-40B4-BE49-F238E27FC236}">
                <a16:creationId xmlns:a16="http://schemas.microsoft.com/office/drawing/2014/main" id="{E58FD91E-53FB-A683-B019-A95FC01B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4093028"/>
            <a:ext cx="5285013" cy="2759951"/>
          </a:xfrm>
          <a:prstGeom prst="rect">
            <a:avLst/>
          </a:prstGeom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0F292934-F49E-0D4F-B419-B1B5EE07E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Stationarity Time Series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321E24B-BDB8-A37B-7737-E1CD453D0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12753"/>
            <a:ext cx="10515600" cy="435133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A stationary process has the property that the mean, variance and autocorrelation structure </a:t>
            </a:r>
            <a:r>
              <a:rPr lang="en-US" altLang="en-US" dirty="0">
                <a:solidFill>
                  <a:srgbClr val="FF0000"/>
                </a:solidFill>
              </a:rPr>
              <a:t>do not change over time</a:t>
            </a:r>
            <a:r>
              <a:rPr lang="en-GB" altLang="en-US" dirty="0"/>
              <a:t>, implying that the probability lies in a particular interval is the same now as at any point in the past or the future.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GB" altLang="en-US" dirty="0"/>
              <a:t>Prediction on this type of data can be done </a:t>
            </a:r>
            <a:r>
              <a:rPr lang="en-GB" altLang="en-US" dirty="0">
                <a:solidFill>
                  <a:srgbClr val="FF0000"/>
                </a:solidFill>
              </a:rPr>
              <a:t>regardless of previous conditions </a:t>
            </a:r>
            <a:r>
              <a:rPr lang="en-GB" altLang="en-US" dirty="0"/>
              <a:t>(e.g., flipping a coin several times)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268D7D2-3773-AB13-1B2F-B33A0C406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Non-stationary Time Series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253A-A27F-0BF6-1FEE-99EEBA875931}"/>
              </a:ext>
            </a:extLst>
          </p:cNvPr>
          <p:cNvSpPr txBox="1"/>
          <p:nvPr/>
        </p:nvSpPr>
        <p:spPr>
          <a:xfrm>
            <a:off x="838201" y="1467446"/>
            <a:ext cx="111796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non-stationary timeseries values and associations between and among variables do </a:t>
            </a:r>
            <a:r>
              <a:rPr lang="en-US" sz="2800" dirty="0">
                <a:solidFill>
                  <a:srgbClr val="FF0000"/>
                </a:solidFill>
              </a:rPr>
              <a:t>vary with time</a:t>
            </a:r>
            <a:r>
              <a:rPr lang="en-US" sz="2800" dirty="0"/>
              <a:t>.</a:t>
            </a:r>
          </a:p>
          <a:p>
            <a:r>
              <a:rPr lang="en-GB" altLang="en-US" sz="2800" dirty="0"/>
              <a:t>Prediction on this type of data should consider a </a:t>
            </a:r>
            <a:r>
              <a:rPr lang="en-GB" altLang="en-US" sz="2800" dirty="0">
                <a:solidFill>
                  <a:srgbClr val="FF0000"/>
                </a:solidFill>
              </a:rPr>
              <a:t>sequence of data over time </a:t>
            </a:r>
            <a:r>
              <a:rPr lang="en-GB" altLang="en-US" sz="2800" dirty="0"/>
              <a:t>(e.g., sequence of changes in a stock market).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6837-D2FE-DA83-B7D2-6EAA06201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16312"/>
            <a:ext cx="5116286" cy="31976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411008D-F8D2-BD20-7AC2-A51C1E8E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07728"/>
            <a:ext cx="1114146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2573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145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171700" indent="-342900">
              <a:spcBef>
                <a:spcPct val="5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en-US" dirty="0">
                <a:latin typeface="+mn-lt"/>
                <a:cs typeface="+mn-cs"/>
              </a:rPr>
              <a:t>In general, any time series may be decomposed into four components: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Trend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increasing or decreasing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long term pattern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Seasonal</a:t>
            </a:r>
            <a:r>
              <a:rPr lang="en-US" altLang="en-US" dirty="0">
                <a:latin typeface="+mn-lt"/>
                <a:cs typeface="+mn-cs"/>
              </a:rPr>
              <a:t> : </a:t>
            </a:r>
            <a:r>
              <a:rPr lang="en-US" dirty="0">
                <a:latin typeface="+mn-lt"/>
              </a:rPr>
              <a:t>regular fluctuations during the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same time periods</a:t>
            </a:r>
          </a:p>
          <a:p>
            <a:pPr marL="0" indent="0">
              <a:buNone/>
            </a:pPr>
            <a:r>
              <a:rPr lang="en-US" altLang="en-US" b="1" dirty="0">
                <a:latin typeface="+mn-lt"/>
                <a:cs typeface="+mn-cs"/>
              </a:rPr>
              <a:t>Cyclical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Any pattern showing an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up and down movement </a:t>
            </a:r>
            <a:r>
              <a:rPr lang="en-US" dirty="0">
                <a:latin typeface="+mn-lt"/>
              </a:rPr>
              <a:t>around a given term</a:t>
            </a:r>
          </a:p>
          <a:p>
            <a:pPr marL="0" indent="0" eaLnBrk="1" hangingPunct="1"/>
            <a:r>
              <a:rPr lang="en-US" altLang="en-US" b="1" dirty="0">
                <a:latin typeface="+mn-lt"/>
                <a:cs typeface="+mn-cs"/>
              </a:rPr>
              <a:t>Random</a:t>
            </a:r>
            <a:r>
              <a:rPr lang="en-US" altLang="en-US" dirty="0">
                <a:latin typeface="+mn-lt"/>
                <a:cs typeface="+mn-cs"/>
              </a:rPr>
              <a:t>: </a:t>
            </a:r>
            <a:r>
              <a:rPr lang="en-US" dirty="0">
                <a:latin typeface="+mn-lt"/>
              </a:rPr>
              <a:t>Every time series has some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unpredictable</a:t>
            </a:r>
            <a:r>
              <a:rPr lang="en-US" dirty="0">
                <a:latin typeface="+mn-lt"/>
              </a:rPr>
              <a:t> component (random variable). </a:t>
            </a:r>
          </a:p>
          <a:p>
            <a:pPr marL="0" indent="0" eaLnBrk="1" hangingPunct="1"/>
            <a:endParaRPr lang="en-US" altLang="en-US" dirty="0"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D240-936F-5648-C4DD-C559741DC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Components of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833B-CB7B-B863-9F36-348CFAC2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382"/>
            <a:ext cx="12192000" cy="18395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5A55-90BD-2CCE-0EB4-68F81F6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/>
              <a:t>Prediction of Time Series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3C9C-C8F5-96B6-EEB2-40FB349C6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43739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These components may be combined in </a:t>
            </a:r>
            <a:r>
              <a:rPr lang="en-US" sz="2400" dirty="0">
                <a:solidFill>
                  <a:srgbClr val="FF0000"/>
                </a:solidFill>
              </a:rPr>
              <a:t>different ways</a:t>
            </a:r>
            <a:r>
              <a:rPr lang="en-US" sz="2400" dirty="0"/>
              <a:t>. It is usually assumed that they are multiplied or added, i.e., </a:t>
            </a:r>
            <a:r>
              <a:rPr lang="en-US" sz="2400" dirty="0" err="1"/>
              <a:t>yt</a:t>
            </a:r>
            <a:r>
              <a:rPr lang="en-US" sz="2400" dirty="0"/>
              <a:t> = T × C × S × I, </a:t>
            </a:r>
            <a:r>
              <a:rPr lang="en-US" sz="2400" dirty="0" err="1"/>
              <a:t>yt</a:t>
            </a:r>
            <a:r>
              <a:rPr lang="en-US" sz="2400" dirty="0"/>
              <a:t> = T + C + S + I</a:t>
            </a:r>
          </a:p>
          <a:p>
            <a:r>
              <a:rPr lang="en-US" sz="2400" dirty="0"/>
              <a:t>In prediction, the objective is to model </a:t>
            </a:r>
            <a:r>
              <a:rPr lang="en-US" sz="2400" dirty="0">
                <a:solidFill>
                  <a:srgbClr val="FF0000"/>
                </a:solidFill>
              </a:rPr>
              <a:t>all the components </a:t>
            </a:r>
            <a:r>
              <a:rPr lang="en-US" sz="2400" dirty="0"/>
              <a:t>to the point that the only component that remains </a:t>
            </a:r>
            <a:r>
              <a:rPr lang="en-US" sz="2400" dirty="0">
                <a:solidFill>
                  <a:srgbClr val="FF0000"/>
                </a:solidFill>
              </a:rPr>
              <a:t>unexplained</a:t>
            </a:r>
            <a:r>
              <a:rPr lang="en-US" sz="2400" dirty="0"/>
              <a:t> is the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component.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40085-079D-0B3D-C200-E0107E2B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34" y="3123343"/>
            <a:ext cx="6040440" cy="34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6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884" y="578927"/>
            <a:ext cx="10230048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lang="en-US" sz="4000" dirty="0"/>
              <a:t>Limitations of Feed Forward </a:t>
            </a:r>
            <a:r>
              <a:rPr sz="4000" dirty="0"/>
              <a:t>Neural Network</a:t>
            </a:r>
            <a:r>
              <a:rPr lang="en-US" sz="4000" dirty="0"/>
              <a:t>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84884" y="1434926"/>
            <a:ext cx="10230049" cy="424975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Traditional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NN </a:t>
            </a:r>
            <a:r>
              <a:rPr lang="en-US" sz="2800" dirty="0"/>
              <a:t>are DAGs (Directed Acyclic Graphs). That means they have a topological </a:t>
            </a:r>
            <a:r>
              <a:rPr lang="en-US" sz="2800" dirty="0">
                <a:solidFill>
                  <a:srgbClr val="FF0000"/>
                </a:solidFill>
              </a:rPr>
              <a:t>ordering</a:t>
            </a:r>
            <a:r>
              <a:rPr lang="en-US" sz="2800" dirty="0"/>
              <a:t>.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traditional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NN,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assumed</a:t>
            </a:r>
            <a:r>
              <a:rPr sz="2800" spc="-3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is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independent</a:t>
            </a:r>
            <a:r>
              <a:rPr sz="28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4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other</a:t>
            </a:r>
            <a:r>
              <a:rPr lang="en-US" sz="2800" spc="-8" dirty="0">
                <a:latin typeface="Calibri"/>
                <a:cs typeface="Calibri"/>
              </a:rPr>
              <a:t> b</a:t>
            </a:r>
            <a:r>
              <a:rPr lang="en-US" sz="2800" dirty="0">
                <a:latin typeface="Calibri"/>
                <a:cs typeface="Calibri"/>
              </a:rPr>
              <a:t>ut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with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sequential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data,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input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current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time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step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spc="-19" dirty="0">
                <a:latin typeface="Calibri"/>
                <a:cs typeface="Calibri"/>
              </a:rPr>
              <a:t>is </a:t>
            </a:r>
            <a:r>
              <a:rPr lang="en-US" sz="2800" dirty="0">
                <a:latin typeface="Calibri"/>
                <a:cs typeface="Calibri"/>
              </a:rPr>
              <a:t>highly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likely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depends</a:t>
            </a:r>
            <a:r>
              <a:rPr lang="en-US" sz="2800" spc="-3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lang="en-US" sz="2800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input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previous</a:t>
            </a:r>
            <a:r>
              <a:rPr lang="en-US" sz="2800" spc="-3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lang="en-US" sz="2800" spc="-4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step</a:t>
            </a: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spc="-15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r>
              <a:rPr lang="en-US" sz="2800" dirty="0">
                <a:latin typeface="Calibri"/>
                <a:cs typeface="Calibri"/>
              </a:rPr>
              <a:t>We</a:t>
            </a:r>
            <a:r>
              <a:rPr lang="en-US" sz="2800" spc="-5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need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some</a:t>
            </a:r>
            <a:r>
              <a:rPr lang="en-US" sz="2800" spc="-5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additional</a:t>
            </a:r>
            <a:r>
              <a:rPr lang="en-US" sz="2800" spc="-5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structure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that</a:t>
            </a:r>
            <a:r>
              <a:rPr lang="en-US" sz="2800" spc="-49" dirty="0">
                <a:latin typeface="Calibri"/>
                <a:cs typeface="Calibri"/>
              </a:rPr>
              <a:t> </a:t>
            </a:r>
            <a:r>
              <a:rPr lang="en-US" sz="2800" spc="-19" dirty="0">
                <a:latin typeface="Calibri"/>
                <a:cs typeface="Calibri"/>
              </a:rPr>
              <a:t>can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r>
              <a:rPr lang="en-US"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dependencies</a:t>
            </a:r>
            <a:r>
              <a:rPr lang="en-US" sz="2800" spc="-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inputs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over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time</a:t>
            </a: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endParaRPr lang="en-US" sz="2800" spc="-15" dirty="0">
              <a:latin typeface="Calibri"/>
              <a:cs typeface="Calibri"/>
            </a:endParaRPr>
          </a:p>
          <a:p>
            <a:pPr marL="180499" indent="-170974">
              <a:lnSpc>
                <a:spcPts val="2422"/>
              </a:lnSpc>
              <a:spcBef>
                <a:spcPts val="75"/>
              </a:spcBef>
              <a:buFont typeface="Arial MT"/>
              <a:buChar char="•"/>
              <a:tabLst>
                <a:tab pos="180499" algn="l"/>
              </a:tabLst>
            </a:pPr>
            <a:r>
              <a:rPr lang="en-US" sz="2800" spc="-15" dirty="0">
                <a:latin typeface="Calibri"/>
                <a:cs typeface="Calibri"/>
              </a:rPr>
              <a:t>Dependent inputs can be represented by a </a:t>
            </a:r>
            <a:r>
              <a:rPr lang="en-US" sz="2800" spc="-15" dirty="0">
                <a:solidFill>
                  <a:srgbClr val="FF0000"/>
                </a:solidFill>
                <a:latin typeface="Calibri"/>
                <a:cs typeface="Calibri"/>
              </a:rPr>
              <a:t>sequence of data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250"/>
              </a:lnSpc>
              <a:spcBef>
                <a:spcPts val="375"/>
              </a:spcBef>
              <a:buFont typeface="Arial MT"/>
              <a:buChar char="•"/>
              <a:tabLst>
                <a:tab pos="18097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91853" y="5930162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29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1328551" y="6021766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𝑥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01097" y="5102441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29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11337129" y="5194234"/>
            <a:ext cx="1143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ℎ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91853" y="4312122"/>
            <a:ext cx="427673" cy="427673"/>
          </a:xfrm>
          <a:custGeom>
            <a:avLst/>
            <a:gdLst/>
            <a:ahLst/>
            <a:cxnLst/>
            <a:rect l="l" t="t" r="r" b="b"/>
            <a:pathLst>
              <a:path w="570229" h="570230">
                <a:moveTo>
                  <a:pt x="0" y="284945"/>
                </a:moveTo>
                <a:lnTo>
                  <a:pt x="3729" y="238725"/>
                </a:lnTo>
                <a:lnTo>
                  <a:pt x="14526" y="194880"/>
                </a:lnTo>
                <a:lnTo>
                  <a:pt x="31805" y="153996"/>
                </a:lnTo>
                <a:lnTo>
                  <a:pt x="54978" y="116660"/>
                </a:lnTo>
                <a:lnTo>
                  <a:pt x="83458" y="83458"/>
                </a:lnTo>
                <a:lnTo>
                  <a:pt x="116660" y="54977"/>
                </a:lnTo>
                <a:lnTo>
                  <a:pt x="153996" y="31805"/>
                </a:lnTo>
                <a:lnTo>
                  <a:pt x="194881" y="14526"/>
                </a:lnTo>
                <a:lnTo>
                  <a:pt x="238726" y="3729"/>
                </a:lnTo>
                <a:lnTo>
                  <a:pt x="284946" y="0"/>
                </a:lnTo>
                <a:lnTo>
                  <a:pt x="331165" y="3729"/>
                </a:lnTo>
                <a:lnTo>
                  <a:pt x="375010" y="14526"/>
                </a:lnTo>
                <a:lnTo>
                  <a:pt x="415895" y="31805"/>
                </a:lnTo>
                <a:lnTo>
                  <a:pt x="453231" y="54977"/>
                </a:lnTo>
                <a:lnTo>
                  <a:pt x="486433" y="83458"/>
                </a:lnTo>
                <a:lnTo>
                  <a:pt x="514913" y="116660"/>
                </a:lnTo>
                <a:lnTo>
                  <a:pt x="538086" y="153996"/>
                </a:lnTo>
                <a:lnTo>
                  <a:pt x="555365" y="194880"/>
                </a:lnTo>
                <a:lnTo>
                  <a:pt x="566162" y="238725"/>
                </a:lnTo>
                <a:lnTo>
                  <a:pt x="569892" y="284945"/>
                </a:lnTo>
                <a:lnTo>
                  <a:pt x="566162" y="331164"/>
                </a:lnTo>
                <a:lnTo>
                  <a:pt x="555365" y="375009"/>
                </a:lnTo>
                <a:lnTo>
                  <a:pt x="538086" y="415893"/>
                </a:lnTo>
                <a:lnTo>
                  <a:pt x="514913" y="453229"/>
                </a:lnTo>
                <a:lnTo>
                  <a:pt x="486433" y="486431"/>
                </a:lnTo>
                <a:lnTo>
                  <a:pt x="453231" y="514912"/>
                </a:lnTo>
                <a:lnTo>
                  <a:pt x="415895" y="538084"/>
                </a:lnTo>
                <a:lnTo>
                  <a:pt x="375010" y="555363"/>
                </a:lnTo>
                <a:lnTo>
                  <a:pt x="331165" y="566160"/>
                </a:lnTo>
                <a:lnTo>
                  <a:pt x="284946" y="569890"/>
                </a:lnTo>
                <a:lnTo>
                  <a:pt x="238726" y="566160"/>
                </a:lnTo>
                <a:lnTo>
                  <a:pt x="194881" y="555363"/>
                </a:lnTo>
                <a:lnTo>
                  <a:pt x="153996" y="538084"/>
                </a:lnTo>
                <a:lnTo>
                  <a:pt x="116660" y="514912"/>
                </a:lnTo>
                <a:lnTo>
                  <a:pt x="83458" y="486431"/>
                </a:lnTo>
                <a:lnTo>
                  <a:pt x="54978" y="453229"/>
                </a:lnTo>
                <a:lnTo>
                  <a:pt x="31805" y="415893"/>
                </a:lnTo>
                <a:lnTo>
                  <a:pt x="14526" y="375009"/>
                </a:lnTo>
                <a:lnTo>
                  <a:pt x="3729" y="331164"/>
                </a:lnTo>
                <a:lnTo>
                  <a:pt x="0" y="2849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11327290" y="4403278"/>
            <a:ext cx="1152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𝑦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62701" y="4736243"/>
            <a:ext cx="85725" cy="1193959"/>
          </a:xfrm>
          <a:custGeom>
            <a:avLst/>
            <a:gdLst/>
            <a:ahLst/>
            <a:cxnLst/>
            <a:rect l="l" t="t" r="r" b="b"/>
            <a:pathLst>
              <a:path w="114300" h="1591945">
                <a:moveTo>
                  <a:pt x="114287" y="1204125"/>
                </a:moveTo>
                <a:lnTo>
                  <a:pt x="70002" y="1128217"/>
                </a:lnTo>
                <a:lnTo>
                  <a:pt x="57137" y="1106170"/>
                </a:lnTo>
                <a:lnTo>
                  <a:pt x="0" y="1204125"/>
                </a:lnTo>
                <a:lnTo>
                  <a:pt x="1790" y="1210932"/>
                </a:lnTo>
                <a:lnTo>
                  <a:pt x="12395" y="1217117"/>
                </a:lnTo>
                <a:lnTo>
                  <a:pt x="19202" y="1215326"/>
                </a:lnTo>
                <a:lnTo>
                  <a:pt x="46024" y="1169327"/>
                </a:lnTo>
                <a:lnTo>
                  <a:pt x="46024" y="1591894"/>
                </a:lnTo>
                <a:lnTo>
                  <a:pt x="68249" y="1591894"/>
                </a:lnTo>
                <a:lnTo>
                  <a:pt x="68249" y="1169327"/>
                </a:lnTo>
                <a:lnTo>
                  <a:pt x="95084" y="1215326"/>
                </a:lnTo>
                <a:lnTo>
                  <a:pt x="101892" y="1217117"/>
                </a:lnTo>
                <a:lnTo>
                  <a:pt x="112496" y="1210932"/>
                </a:lnTo>
                <a:lnTo>
                  <a:pt x="114287" y="1204125"/>
                </a:lnTo>
                <a:close/>
              </a:path>
              <a:path w="114300" h="1591945">
                <a:moveTo>
                  <a:pt x="114287" y="97955"/>
                </a:moveTo>
                <a:lnTo>
                  <a:pt x="70002" y="22059"/>
                </a:lnTo>
                <a:lnTo>
                  <a:pt x="57137" y="0"/>
                </a:lnTo>
                <a:lnTo>
                  <a:pt x="0" y="97955"/>
                </a:lnTo>
                <a:lnTo>
                  <a:pt x="1790" y="104762"/>
                </a:lnTo>
                <a:lnTo>
                  <a:pt x="12395" y="110947"/>
                </a:lnTo>
                <a:lnTo>
                  <a:pt x="19202" y="109156"/>
                </a:lnTo>
                <a:lnTo>
                  <a:pt x="46024" y="63169"/>
                </a:lnTo>
                <a:lnTo>
                  <a:pt x="46024" y="485736"/>
                </a:lnTo>
                <a:lnTo>
                  <a:pt x="68249" y="485736"/>
                </a:lnTo>
                <a:lnTo>
                  <a:pt x="68249" y="63169"/>
                </a:lnTo>
                <a:lnTo>
                  <a:pt x="95084" y="109156"/>
                </a:lnTo>
                <a:lnTo>
                  <a:pt x="101892" y="110947"/>
                </a:lnTo>
                <a:lnTo>
                  <a:pt x="112496" y="104762"/>
                </a:lnTo>
                <a:lnTo>
                  <a:pt x="114287" y="97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1503719" y="5575996"/>
            <a:ext cx="1376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𝑈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08031" y="4746178"/>
            <a:ext cx="1266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8" dirty="0">
                <a:latin typeface="Cambria Math"/>
                <a:cs typeface="Cambria Math"/>
              </a:rPr>
              <a:t>𝑉</a:t>
            </a:r>
            <a:endParaRPr sz="13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F39D-2EF4-5F63-8603-8F7173C9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/>
          <a:lstStyle/>
          <a:p>
            <a:pPr marL="9525"/>
            <a:r>
              <a:rPr lang="en-US" sz="4000" dirty="0"/>
              <a:t>Requirements of Time Series in Neural Networks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2646A-8866-0A8D-274A-64EA3ABDC120}"/>
              </a:ext>
            </a:extLst>
          </p:cNvPr>
          <p:cNvSpPr txBox="1"/>
          <p:nvPr/>
        </p:nvSpPr>
        <p:spPr>
          <a:xfrm>
            <a:off x="965771" y="1772722"/>
            <a:ext cx="106234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cs typeface="Calibri"/>
              </a:rPr>
              <a:t>In time series not just conditions in a point of time but a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sequence</a:t>
            </a:r>
            <a:r>
              <a:rPr lang="en-US" sz="2800" dirty="0">
                <a:latin typeface="Calibri"/>
                <a:cs typeface="Calibri"/>
              </a:rPr>
              <a:t> of conditions are needed for prediction /classification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Length</a:t>
            </a:r>
            <a:r>
              <a:rPr lang="en-US" sz="2800" dirty="0">
                <a:latin typeface="Calibri"/>
                <a:cs typeface="Calibri"/>
              </a:rPr>
              <a:t> of sequential data required for a prediction can be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lang="en-US" sz="2800" dirty="0">
                <a:latin typeface="Calibri"/>
                <a:cs typeface="Calibri"/>
              </a:rPr>
              <a:t> in different applications, datasets or even individual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590AF00-E76C-2AD5-C63B-724FB20E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4105397"/>
            <a:ext cx="6929972" cy="20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7DF4-20A7-2881-F85F-9EA003E1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Discriminative vs. 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00F8-283A-E8BE-062D-1DFB18BE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9" y="1466029"/>
            <a:ext cx="10515600" cy="3149514"/>
          </a:xfrm>
        </p:spPr>
        <p:txBody>
          <a:bodyPr/>
          <a:lstStyle/>
          <a:p>
            <a:r>
              <a:rPr lang="en-US" dirty="0"/>
              <a:t>In supervised learning,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 is also traditionally referred to as </a:t>
            </a:r>
            <a:r>
              <a:rPr lang="en-US" dirty="0">
                <a:solidFill>
                  <a:srgbClr val="FF0000"/>
                </a:solidFill>
              </a:rPr>
              <a:t>discriminative</a:t>
            </a:r>
            <a:r>
              <a:rPr lang="en-US" dirty="0"/>
              <a:t> modeling, since we use the training data to find a discriminant function that maps features directly onto a class label</a:t>
            </a:r>
          </a:p>
          <a:p>
            <a:r>
              <a:rPr lang="en-US" dirty="0"/>
              <a:t>Approaches that explicitly or implicitly model the distribution of inputs as well as outputs are known as </a:t>
            </a:r>
            <a:r>
              <a:rPr lang="en-US" dirty="0">
                <a:solidFill>
                  <a:srgbClr val="C00000"/>
                </a:solidFill>
              </a:rPr>
              <a:t>generative</a:t>
            </a:r>
            <a:r>
              <a:rPr lang="en-US" dirty="0"/>
              <a:t> models, because by sampling from them it is possible to generate </a:t>
            </a:r>
            <a:r>
              <a:rPr lang="en-US" dirty="0">
                <a:solidFill>
                  <a:srgbClr val="C00000"/>
                </a:solidFill>
              </a:rPr>
              <a:t>synthetic</a:t>
            </a:r>
            <a:r>
              <a:rPr lang="en-US" dirty="0"/>
              <a:t> data points in the input space</a:t>
            </a:r>
          </a:p>
        </p:txBody>
      </p:sp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5FF8B40F-A8C5-50FB-EFEB-3A9F7C21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74" y="3988513"/>
            <a:ext cx="1785018" cy="2929758"/>
          </a:xfrm>
          <a:prstGeom prst="rect">
            <a:avLst/>
          </a:prstGeom>
        </p:spPr>
      </p:pic>
      <p:pic>
        <p:nvPicPr>
          <p:cNvPr id="9" name="Picture 8" descr="A close-up of a model&#10;&#10;Description automatically generated">
            <a:extLst>
              <a:ext uri="{FF2B5EF4-FFF2-40B4-BE49-F238E27FC236}">
                <a16:creationId xmlns:a16="http://schemas.microsoft.com/office/drawing/2014/main" id="{44A67912-2E8A-3529-74FE-67247ADAD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99" y="4157697"/>
            <a:ext cx="2337332" cy="2591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DB35A-7838-C08A-8F85-02F1A127AF6E}"/>
              </a:ext>
            </a:extLst>
          </p:cNvPr>
          <p:cNvSpPr txBox="1"/>
          <p:nvPr/>
        </p:nvSpPr>
        <p:spPr>
          <a:xfrm>
            <a:off x="982039" y="5210320"/>
            <a:ext cx="4617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Generative and discriminative model can be combined to create more complex models </a:t>
            </a:r>
          </a:p>
        </p:txBody>
      </p:sp>
    </p:spTree>
    <p:extLst>
      <p:ext uri="{BB962C8B-B14F-4D97-AF65-F5344CB8AC3E}">
        <p14:creationId xmlns:p14="http://schemas.microsoft.com/office/powerpoint/2010/main" val="2552089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885524" y="1690687"/>
                <a:ext cx="11126803" cy="4733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400" dirty="0"/>
                  <a:t>Recurrent neural networks introduce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cycles</a:t>
                </a:r>
                <a:r>
                  <a:rPr lang="en-US" sz="2400" dirty="0"/>
                  <a:t> and a notion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time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They are designed to process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sequences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2400" dirty="0"/>
                  <a:t> and can produce </a:t>
                </a:r>
                <a:r>
                  <a:rPr lang="en" sz="2400" dirty="0">
                    <a:solidFill>
                      <a:srgbClr val="FF0000"/>
                    </a:solidFill>
                  </a:rPr>
                  <a:t>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RNNs are ideally suited for time series as they leverage the sequential nature of the data and learn from temporal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dependencies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Unlike traditional neural networks, RNNs maintain a recurrent connection that allows them to store and update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hidden state</a:t>
                </a:r>
                <a:r>
                  <a:rPr lang="en-US" sz="2400" dirty="0"/>
                  <a:t>, acting as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memory</a:t>
                </a:r>
                <a:r>
                  <a:rPr lang="en-US" sz="2400" dirty="0"/>
                  <a:t> of previous inputs</a:t>
                </a:r>
              </a:p>
              <a:p>
                <a:endParaRPr lang="en" sz="2400" dirty="0"/>
              </a:p>
              <a:p>
                <a:endParaRPr lang="en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4" y="1690687"/>
                <a:ext cx="11126803" cy="4733863"/>
              </a:xfrm>
              <a:prstGeom prst="rect">
                <a:avLst/>
              </a:prstGeom>
              <a:blipFill>
                <a:blip r:embed="rId3"/>
                <a:stretch>
                  <a:fillRect l="-821" r="-5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1639977" y="156299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Recurrent Neural Networks (RNNs)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20028" y="506804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61723" y="5340910"/>
            <a:ext cx="19583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57799" y="5331242"/>
            <a:ext cx="1894676" cy="9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412769" y="5664549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638" y="4786868"/>
                <a:ext cx="6086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24" y="4786868"/>
                <a:ext cx="6108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759" y="5664549"/>
                <a:ext cx="6201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30" y="5566692"/>
                <a:ext cx="9632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274362" y="6424508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pic>
        <p:nvPicPr>
          <p:cNvPr id="3" name="Shape 199">
            <a:extLst>
              <a:ext uri="{FF2B5EF4-FFF2-40B4-BE49-F238E27FC236}">
                <a16:creationId xmlns:a16="http://schemas.microsoft.com/office/drawing/2014/main" id="{7751C9D9-AFAE-380F-F65A-4E7461FDEA7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352" y="5167313"/>
            <a:ext cx="3955649" cy="8738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00">
            <a:extLst>
              <a:ext uri="{FF2B5EF4-FFF2-40B4-BE49-F238E27FC236}">
                <a16:creationId xmlns:a16="http://schemas.microsoft.com/office/drawing/2014/main" id="{77900B18-CF49-766E-F1DA-E1F065BDDFDC}"/>
              </a:ext>
            </a:extLst>
          </p:cNvPr>
          <p:cNvSpPr/>
          <p:nvPr/>
        </p:nvSpPr>
        <p:spPr>
          <a:xfrm>
            <a:off x="1213503" y="5167314"/>
            <a:ext cx="620700" cy="8187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7" name="Shape 201">
            <a:extLst>
              <a:ext uri="{FF2B5EF4-FFF2-40B4-BE49-F238E27FC236}">
                <a16:creationId xmlns:a16="http://schemas.microsoft.com/office/drawing/2014/main" id="{DB5B1E9D-50DB-EF4C-14C5-99EB711663EB}"/>
              </a:ext>
            </a:extLst>
          </p:cNvPr>
          <p:cNvSpPr txBox="1"/>
          <p:nvPr/>
        </p:nvSpPr>
        <p:spPr>
          <a:xfrm>
            <a:off x="540605" y="5986113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>
                <a:solidFill>
                  <a:srgbClr val="0000FF"/>
                </a:solidFill>
              </a:rPr>
              <a:t>new state</a:t>
            </a:r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754F36E8-BAAD-912C-30D6-D8995D687EA9}"/>
              </a:ext>
            </a:extLst>
          </p:cNvPr>
          <p:cNvSpPr/>
          <p:nvPr/>
        </p:nvSpPr>
        <p:spPr>
          <a:xfrm>
            <a:off x="3377128" y="5194848"/>
            <a:ext cx="939300" cy="8187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9" name="Shape 203">
            <a:extLst>
              <a:ext uri="{FF2B5EF4-FFF2-40B4-BE49-F238E27FC236}">
                <a16:creationId xmlns:a16="http://schemas.microsoft.com/office/drawing/2014/main" id="{41889665-952C-E8C1-A334-FA50C9009DB7}"/>
              </a:ext>
            </a:extLst>
          </p:cNvPr>
          <p:cNvSpPr txBox="1"/>
          <p:nvPr/>
        </p:nvSpPr>
        <p:spPr>
          <a:xfrm>
            <a:off x="3383004" y="5986113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38761D"/>
                </a:solidFill>
              </a:rPr>
              <a:t>old state</a:t>
            </a:r>
          </a:p>
        </p:txBody>
      </p:sp>
      <p:sp>
        <p:nvSpPr>
          <p:cNvPr id="10" name="Shape 204">
            <a:extLst>
              <a:ext uri="{FF2B5EF4-FFF2-40B4-BE49-F238E27FC236}">
                <a16:creationId xmlns:a16="http://schemas.microsoft.com/office/drawing/2014/main" id="{ACFC1495-CFCD-9F4C-8B40-DB4867A4283D}"/>
              </a:ext>
            </a:extLst>
          </p:cNvPr>
          <p:cNvSpPr/>
          <p:nvPr/>
        </p:nvSpPr>
        <p:spPr>
          <a:xfrm>
            <a:off x="4489554" y="5194848"/>
            <a:ext cx="548699" cy="818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1" name="Shape 205">
            <a:extLst>
              <a:ext uri="{FF2B5EF4-FFF2-40B4-BE49-F238E27FC236}">
                <a16:creationId xmlns:a16="http://schemas.microsoft.com/office/drawing/2014/main" id="{7B58F844-3D73-8709-1C56-C1246472438D}"/>
              </a:ext>
            </a:extLst>
          </p:cNvPr>
          <p:cNvSpPr txBox="1"/>
          <p:nvPr/>
        </p:nvSpPr>
        <p:spPr>
          <a:xfrm>
            <a:off x="4403280" y="6001546"/>
            <a:ext cx="1700523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0000"/>
                </a:solidFill>
              </a:rPr>
              <a:t>input vector at some time step</a:t>
            </a:r>
          </a:p>
        </p:txBody>
      </p:sp>
      <p:sp>
        <p:nvSpPr>
          <p:cNvPr id="13" name="Shape 206">
            <a:extLst>
              <a:ext uri="{FF2B5EF4-FFF2-40B4-BE49-F238E27FC236}">
                <a16:creationId xmlns:a16="http://schemas.microsoft.com/office/drawing/2014/main" id="{269EE6CE-D61F-7A8F-4353-3BFA634EA268}"/>
              </a:ext>
            </a:extLst>
          </p:cNvPr>
          <p:cNvSpPr/>
          <p:nvPr/>
        </p:nvSpPr>
        <p:spPr>
          <a:xfrm>
            <a:off x="2437830" y="5167314"/>
            <a:ext cx="719699" cy="818799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200"/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339C58B0-4A47-17B6-C782-310DB2B6061C}"/>
              </a:ext>
            </a:extLst>
          </p:cNvPr>
          <p:cNvSpPr txBox="1"/>
          <p:nvPr/>
        </p:nvSpPr>
        <p:spPr>
          <a:xfrm>
            <a:off x="1944500" y="6102344"/>
            <a:ext cx="29081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some function</a:t>
            </a:r>
          </a:p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9900FF"/>
                </a:solidFill>
              </a:rPr>
              <a:t>with parameters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9F36FF6-D36E-15C9-9B31-84C9DE47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69830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911093" y="1414095"/>
            <a:ext cx="8113370" cy="125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RNNs can be </a:t>
            </a:r>
            <a:r>
              <a:rPr lang="en-US" sz="2400" dirty="0">
                <a:solidFill>
                  <a:srgbClr val="C00000"/>
                </a:solidFill>
              </a:rPr>
              <a:t>unrolled</a:t>
            </a:r>
            <a:r>
              <a:rPr lang="en-US" sz="2400" dirty="0"/>
              <a:t> across multiple </a:t>
            </a:r>
            <a:r>
              <a:rPr lang="en-US" sz="2400" dirty="0">
                <a:solidFill>
                  <a:srgbClr val="C00000"/>
                </a:solidFill>
              </a:rPr>
              <a:t>time steps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size</a:t>
            </a:r>
            <a:r>
              <a:rPr lang="en-US" sz="2400" dirty="0"/>
              <a:t> depends on the input </a:t>
            </a:r>
            <a:r>
              <a:rPr lang="en-US" sz="2400" dirty="0">
                <a:solidFill>
                  <a:srgbClr val="C00000"/>
                </a:solidFill>
              </a:rPr>
              <a:t>sequence length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Since these steps represent a </a:t>
            </a:r>
            <a:r>
              <a:rPr lang="en-US" sz="2400" dirty="0">
                <a:solidFill>
                  <a:srgbClr val="C00000"/>
                </a:solidFill>
              </a:rPr>
              <a:t>same function </a:t>
            </a:r>
            <a:r>
              <a:rPr lang="en-US" sz="2400" dirty="0"/>
              <a:t>over time the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of all step are the </a:t>
            </a:r>
            <a:r>
              <a:rPr lang="en-US" sz="2400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1304897" y="23583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Unrolling RNNs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3951" y="3651014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04214" y="392388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21722" y="3914213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5776692" y="4247521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47" y="3368336"/>
                <a:ext cx="6086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3" y="3368336"/>
                <a:ext cx="6108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12" y="4110215"/>
                <a:ext cx="6201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71" y="4105771"/>
                <a:ext cx="9632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638285" y="5007480"/>
            <a:ext cx="17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One-step delay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67464" y="198488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901289" y="250892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005235" y="2248080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323" y="1953377"/>
                <a:ext cx="57272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1702204"/>
                <a:ext cx="574452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825" y="2444083"/>
                <a:ext cx="58375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0189297" y="3392308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923122" y="3916349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1027068" y="3655507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155" y="3360804"/>
                <a:ext cx="565604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109631"/>
                <a:ext cx="567335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659" y="3851510"/>
                <a:ext cx="57663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181026" y="4829390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914851" y="5353431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1018797" y="5092589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85" y="4797886"/>
                <a:ext cx="572721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4546713"/>
                <a:ext cx="574452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87" y="5288592"/>
                <a:ext cx="583750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9875260" y="2541319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 48"/>
          <p:cNvSpPr/>
          <p:nvPr/>
        </p:nvSpPr>
        <p:spPr>
          <a:xfrm>
            <a:off x="9911425" y="3955933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reeform 49"/>
          <p:cNvSpPr/>
          <p:nvPr/>
        </p:nvSpPr>
        <p:spPr>
          <a:xfrm>
            <a:off x="9911424" y="5353431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EE166-2D3A-BAF9-C7F5-AF97C0831B16}"/>
              </a:ext>
            </a:extLst>
          </p:cNvPr>
          <p:cNvSpPr txBox="1"/>
          <p:nvPr/>
        </p:nvSpPr>
        <p:spPr>
          <a:xfrm>
            <a:off x="8506416" y="6426168"/>
            <a:ext cx="358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parameters for all time points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F1584-7523-1476-1615-E34C92C01DB3}"/>
              </a:ext>
            </a:extLst>
          </p:cNvPr>
          <p:cNvSpPr txBox="1"/>
          <p:nvPr/>
        </p:nvSpPr>
        <p:spPr>
          <a:xfrm>
            <a:off x="387824" y="6384011"/>
            <a:ext cx="524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Parameters to be learned:  U, V, W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D27973F-5045-3009-AB85-AEDFE8B754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" y="4540457"/>
            <a:ext cx="4572000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E1E6E-52B6-F4CE-2132-D8841CDB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</a:t>
            </a:r>
          </a:p>
        </p:txBody>
      </p:sp>
      <p:pic>
        <p:nvPicPr>
          <p:cNvPr id="6" name="Shape 199">
            <a:extLst>
              <a:ext uri="{FF2B5EF4-FFF2-40B4-BE49-F238E27FC236}">
                <a16:creationId xmlns:a16="http://schemas.microsoft.com/office/drawing/2014/main" id="{18D7F57A-03A4-08B4-1925-0A0FCCEE8D08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44082" y="5520025"/>
            <a:ext cx="2210887" cy="52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AF83B-77B5-E683-8C7E-56858405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52" y="2314576"/>
            <a:ext cx="5796163" cy="4156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2B07D-447A-D67A-360E-03EBF4AE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48" y="1533526"/>
            <a:ext cx="2574258" cy="18954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BB78D3-A4E2-CF6F-F08A-27EC474E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9525"/>
            <a:r>
              <a:rPr lang="en-US" sz="4000" dirty="0"/>
              <a:t>Recurrent Neural Network - Example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F1792-32F9-E64A-4C60-883C3068A055}"/>
              </a:ext>
            </a:extLst>
          </p:cNvPr>
          <p:cNvSpPr txBox="1"/>
          <p:nvPr/>
        </p:nvSpPr>
        <p:spPr>
          <a:xfrm>
            <a:off x="1044685" y="343162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0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1</a:t>
            </a:r>
            <a:r>
              <a:rPr lang="en-US" sz="1800" dirty="0"/>
              <a:t> * 1.8 + 0) =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r>
              <a:rPr lang="en-US" sz="1800" dirty="0"/>
              <a:t>H</a:t>
            </a:r>
            <a:r>
              <a:rPr lang="en-US" sz="1200" dirty="0"/>
              <a:t>1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1.8</a:t>
            </a:r>
            <a:r>
              <a:rPr lang="en-US" sz="1800" dirty="0"/>
              <a:t> * -0.5 + 0) =</a:t>
            </a:r>
            <a:r>
              <a:rPr lang="en-US" sz="1800" dirty="0">
                <a:solidFill>
                  <a:srgbClr val="C00000"/>
                </a:solidFill>
              </a:rPr>
              <a:t>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H</a:t>
            </a:r>
            <a:r>
              <a:rPr lang="en-US" sz="1200" dirty="0"/>
              <a:t>2</a:t>
            </a:r>
            <a:r>
              <a:rPr lang="en-US" sz="1800" dirty="0"/>
              <a:t> = </a:t>
            </a:r>
            <a:r>
              <a:rPr lang="en-US" sz="1800" dirty="0" err="1"/>
              <a:t>Relu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0.5</a:t>
            </a:r>
            <a:r>
              <a:rPr lang="en-US" sz="1800" dirty="0"/>
              <a:t> * 1.8 + </a:t>
            </a:r>
            <a:r>
              <a:rPr lang="en-US" sz="1800" dirty="0">
                <a:solidFill>
                  <a:srgbClr val="C00000"/>
                </a:solidFill>
              </a:rPr>
              <a:t>0</a:t>
            </a:r>
            <a:r>
              <a:rPr lang="en-US" sz="1800" dirty="0"/>
              <a:t> * -0.5 + 0) * 1.1 = </a:t>
            </a:r>
            <a:r>
              <a:rPr lang="en-US" sz="18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9122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796425" y="1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sp>
        <p:nvSpPr>
          <p:cNvPr id="2" name="Shape 116">
            <a:extLst>
              <a:ext uri="{FF2B5EF4-FFF2-40B4-BE49-F238E27FC236}">
                <a16:creationId xmlns:a16="http://schemas.microsoft.com/office/drawing/2014/main" id="{6D8125E9-2968-65C4-DA9D-C61393FBBD48}"/>
              </a:ext>
            </a:extLst>
          </p:cNvPr>
          <p:cNvSpPr txBox="1"/>
          <p:nvPr/>
        </p:nvSpPr>
        <p:spPr>
          <a:xfrm>
            <a:off x="745572" y="5391150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Image Captioning</a:t>
            </a:r>
          </a:p>
          <a:p>
            <a:pPr>
              <a:spcBef>
                <a:spcPts val="0"/>
              </a:spcBef>
            </a:pPr>
            <a:r>
              <a:rPr lang="en" dirty="0"/>
              <a:t>image -&gt; sequence of words</a:t>
            </a:r>
          </a:p>
        </p:txBody>
      </p:sp>
      <p:sp>
        <p:nvSpPr>
          <p:cNvPr id="3" name="Shape 125">
            <a:extLst>
              <a:ext uri="{FF2B5EF4-FFF2-40B4-BE49-F238E27FC236}">
                <a16:creationId xmlns:a16="http://schemas.microsoft.com/office/drawing/2014/main" id="{FF9CFE1D-012B-38D0-5C96-AFA607229B44}"/>
              </a:ext>
            </a:extLst>
          </p:cNvPr>
          <p:cNvSpPr txBox="1"/>
          <p:nvPr/>
        </p:nvSpPr>
        <p:spPr>
          <a:xfrm>
            <a:off x="4162176" y="5391150"/>
            <a:ext cx="4476258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Stock Prediction</a:t>
            </a:r>
          </a:p>
          <a:p>
            <a:pPr>
              <a:spcBef>
                <a:spcPts val="0"/>
              </a:spcBef>
            </a:pPr>
            <a:r>
              <a:rPr lang="en-US" dirty="0"/>
              <a:t>seq of s</a:t>
            </a:r>
            <a:r>
              <a:rPr lang="en" dirty="0"/>
              <a:t>tock prices -&gt; future </a:t>
            </a:r>
            <a:r>
              <a:rPr lang="en-US" dirty="0"/>
              <a:t>s</a:t>
            </a:r>
            <a:r>
              <a:rPr lang="en" dirty="0"/>
              <a:t>tock price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5B4F9FD1-C34E-482F-502B-2769748E243F}"/>
              </a:ext>
            </a:extLst>
          </p:cNvPr>
          <p:cNvSpPr txBox="1"/>
          <p:nvPr/>
        </p:nvSpPr>
        <p:spPr>
          <a:xfrm>
            <a:off x="8638434" y="5452712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e.g. </a:t>
            </a:r>
            <a:r>
              <a:rPr lang="en" b="1" dirty="0"/>
              <a:t>Machine Translation</a:t>
            </a:r>
          </a:p>
          <a:p>
            <a:pPr>
              <a:spcBef>
                <a:spcPts val="0"/>
              </a:spcBef>
            </a:pPr>
            <a:r>
              <a:rPr lang="en" dirty="0"/>
              <a:t>seq of words -&gt; seq of 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38968-BB59-599F-F306-40D8551808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US" sz="4000" dirty="0"/>
              <a:t>Types of Recurrent Neural Networks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6C716-7CA0-2AD4-5131-33F99CC9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1466850"/>
            <a:ext cx="94678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3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DF0EB-F3DB-75E7-9434-A1480B11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10" y="2938589"/>
            <a:ext cx="7304622" cy="3919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23146-D66D-4BD5-9224-F7B3FBEC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6" y="-124762"/>
            <a:ext cx="10515600" cy="1325563"/>
          </a:xfrm>
        </p:spPr>
        <p:txBody>
          <a:bodyPr/>
          <a:lstStyle/>
          <a:p>
            <a:pPr marL="9525"/>
            <a:r>
              <a:rPr lang="en-CA" sz="4000" dirty="0"/>
              <a:t>Sentence Completion using an RNN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CCDEE-8036-4C20-A92C-95FB5D33C8B1}"/>
              </a:ext>
            </a:extLst>
          </p:cNvPr>
          <p:cNvSpPr txBox="1">
            <a:spLocks/>
          </p:cNvSpPr>
          <p:nvPr/>
        </p:nvSpPr>
        <p:spPr>
          <a:xfrm>
            <a:off x="436946" y="538020"/>
            <a:ext cx="11580883" cy="2633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Neural Language model can be used to </a:t>
            </a:r>
            <a:r>
              <a:rPr lang="en-US" sz="2800" dirty="0">
                <a:solidFill>
                  <a:srgbClr val="C00000"/>
                </a:solidFill>
              </a:rPr>
              <a:t>complete</a:t>
            </a:r>
            <a:r>
              <a:rPr lang="en-US" sz="2800" dirty="0"/>
              <a:t> a given sequence of words. </a:t>
            </a:r>
          </a:p>
          <a:p>
            <a:r>
              <a:rPr lang="en-US" sz="28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Independently</a:t>
            </a:r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choosing the most likely output over a sequence is </a:t>
            </a:r>
            <a:r>
              <a:rPr lang="en-US" sz="2800" b="0" i="0" u="none" strike="noStrike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not a reliable </a:t>
            </a:r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 of arriving at a good output since it doesn’t guarantee that the individual choices make sense together and combine into a coherent whole</a:t>
            </a:r>
            <a:endParaRPr lang="en-US" dirty="0"/>
          </a:p>
          <a:p>
            <a:r>
              <a:rPr lang="en-US" dirty="0"/>
              <a:t>The last hidden state of prefix encoded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of information of all previous states and the last prediction of prefix contains the </a:t>
            </a:r>
            <a:r>
              <a:rPr lang="en-US" dirty="0">
                <a:solidFill>
                  <a:srgbClr val="C00000"/>
                </a:solidFill>
              </a:rPr>
              <a:t>most likely </a:t>
            </a:r>
            <a:r>
              <a:rPr lang="en-US" dirty="0"/>
              <a:t>next word.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/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sz="2000" dirty="0"/>
                  <a:t>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sz="2000" dirty="0"/>
                  <a:t>+</a:t>
                </a:r>
                <a:r>
                  <a:rPr lang="en-CA" sz="2000" dirty="0" err="1"/>
                  <a:t>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1ED3C8-3F13-4250-BD4B-19D92F16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68" y="4256229"/>
                <a:ext cx="2639577" cy="307777"/>
              </a:xfrm>
              <a:prstGeom prst="rect">
                <a:avLst/>
              </a:prstGeom>
              <a:blipFill>
                <a:blip r:embed="rId4"/>
                <a:stretch>
                  <a:fillRect l="-346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2FBA5-2E00-406E-8330-70EFA86BEA1C}"/>
                  </a:ext>
                </a:extLst>
              </p:cNvPr>
              <p:cNvSpPr txBox="1"/>
              <p:nvPr/>
            </p:nvSpPr>
            <p:spPr>
              <a:xfrm>
                <a:off x="2288613" y="3560220"/>
                <a:ext cx="45236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𝑀𝑜𝑠𝑡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𝑝𝑟𝑜𝑏𝑎𝑏𝑙𝑒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𝑤𝑜𝑟𝑑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r>
                  <a:rPr lang="en-CA" sz="2000" dirty="0"/>
                  <a:t>(V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2FBA5-2E00-406E-8330-70EFA86B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613" y="3560220"/>
                <a:ext cx="4523678" cy="307777"/>
              </a:xfrm>
              <a:prstGeom prst="rect">
                <a:avLst/>
              </a:prstGeom>
              <a:blipFill>
                <a:blip r:embed="rId5"/>
                <a:stretch>
                  <a:fillRect l="-188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8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AE5D-D226-44EE-815E-8119686E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01" y="0"/>
            <a:ext cx="10515600" cy="1325563"/>
          </a:xfrm>
        </p:spPr>
        <p:txBody>
          <a:bodyPr/>
          <a:lstStyle/>
          <a:p>
            <a:pPr marL="9525"/>
            <a:r>
              <a:rPr lang="en-CA" sz="4000" dirty="0"/>
              <a:t>Encoder Decoder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6A4E-E451-4B99-B9E6-C71E265F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30" y="1113925"/>
            <a:ext cx="11609540" cy="4974847"/>
          </a:xfrm>
        </p:spPr>
        <p:txBody>
          <a:bodyPr>
            <a:normAutofit/>
          </a:bodyPr>
          <a:lstStyle/>
          <a:p>
            <a:r>
              <a:rPr lang="en-US" b="1" dirty="0"/>
              <a:t>Encoder</a:t>
            </a:r>
            <a:r>
              <a:rPr lang="en-US" dirty="0"/>
              <a:t>: takes an input sequence and generates a </a:t>
            </a:r>
            <a:r>
              <a:rPr lang="en-US" dirty="0">
                <a:solidFill>
                  <a:srgbClr val="C00000"/>
                </a:solidFill>
              </a:rPr>
              <a:t>contextualized</a:t>
            </a:r>
            <a:r>
              <a:rPr lang="en-US" dirty="0"/>
              <a:t> representation of the inputs. </a:t>
            </a:r>
          </a:p>
          <a:p>
            <a:r>
              <a:rPr lang="en-US" b="1" dirty="0"/>
              <a:t>Context vector</a:t>
            </a:r>
            <a:r>
              <a:rPr lang="en-US" dirty="0"/>
              <a:t>:  conveys the </a:t>
            </a:r>
            <a:r>
              <a:rPr lang="en-US" dirty="0">
                <a:solidFill>
                  <a:srgbClr val="C00000"/>
                </a:solidFill>
              </a:rPr>
              <a:t>essence of the </a:t>
            </a:r>
            <a:r>
              <a:rPr lang="en-CA" dirty="0">
                <a:solidFill>
                  <a:srgbClr val="C00000"/>
                </a:solidFill>
              </a:rPr>
              <a:t>input </a:t>
            </a:r>
            <a:r>
              <a:rPr lang="en-CA" dirty="0"/>
              <a:t>to the decoder.</a:t>
            </a:r>
          </a:p>
          <a:p>
            <a:r>
              <a:rPr lang="en-CA" b="1" dirty="0"/>
              <a:t>D</a:t>
            </a:r>
            <a:r>
              <a:rPr lang="en-US" b="1" dirty="0" err="1"/>
              <a:t>ecoder</a:t>
            </a:r>
            <a:r>
              <a:rPr lang="en-US" dirty="0"/>
              <a:t>: takes the context vector and </a:t>
            </a:r>
            <a:r>
              <a:rPr lang="en-US" dirty="0">
                <a:solidFill>
                  <a:srgbClr val="C00000"/>
                </a:solidFill>
              </a:rPr>
              <a:t>autoregressively</a:t>
            </a:r>
            <a:r>
              <a:rPr lang="en-US" dirty="0"/>
              <a:t> (predict future values based on past ones) generates a sequence of outputs with arbitrary length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F36DD-5ED6-DD7E-3E8C-EC7E0818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26" y="3429000"/>
            <a:ext cx="7953375" cy="3105150"/>
          </a:xfrm>
          <a:prstGeom prst="rect">
            <a:avLst/>
          </a:prstGeom>
        </p:spPr>
      </p:pic>
      <p:pic>
        <p:nvPicPr>
          <p:cNvPr id="5" name="Content Placeholder 4" descr="A diagram of a decoder&#10;&#10;Description automatically generated">
            <a:extLst>
              <a:ext uri="{FF2B5EF4-FFF2-40B4-BE49-F238E27FC236}">
                <a16:creationId xmlns:a16="http://schemas.microsoft.com/office/drawing/2014/main" id="{71B79E6F-0924-48B9-6D46-54EC585E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99" y="4304371"/>
            <a:ext cx="3208240" cy="2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53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350F5-03E9-E844-F988-CB745FD5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821886" cy="1325563"/>
          </a:xfrm>
        </p:spPr>
        <p:txBody>
          <a:bodyPr/>
          <a:lstStyle/>
          <a:p>
            <a:pPr marL="9525"/>
            <a:r>
              <a:rPr lang="en-CA" sz="4000" dirty="0"/>
              <a:t>Encoder Decoder - </a:t>
            </a:r>
            <a:r>
              <a:rPr lang="en-US" sz="4000" dirty="0"/>
              <a:t>Translation Example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438212-BB41-3374-DFD9-33B331E0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804" y="4122928"/>
            <a:ext cx="6214902" cy="19577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B3BA01-DA45-73D8-9F53-702888C20425}"/>
              </a:ext>
            </a:extLst>
          </p:cNvPr>
          <p:cNvCxnSpPr>
            <a:cxnSpLocks/>
          </p:cNvCxnSpPr>
          <p:nvPr/>
        </p:nvCxnSpPr>
        <p:spPr>
          <a:xfrm>
            <a:off x="8873455" y="4755625"/>
            <a:ext cx="598714" cy="10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D9BEC4-B740-6C0E-83C5-6DBF0F32E906}"/>
              </a:ext>
            </a:extLst>
          </p:cNvPr>
          <p:cNvCxnSpPr>
            <a:cxnSpLocks/>
          </p:cNvCxnSpPr>
          <p:nvPr/>
        </p:nvCxnSpPr>
        <p:spPr>
          <a:xfrm>
            <a:off x="9703397" y="4815689"/>
            <a:ext cx="496722" cy="101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6BC086-C9DE-2DFB-CC9C-23FAC9823407}"/>
              </a:ext>
            </a:extLst>
          </p:cNvPr>
          <p:cNvCxnSpPr>
            <a:cxnSpLocks/>
          </p:cNvCxnSpPr>
          <p:nvPr/>
        </p:nvCxnSpPr>
        <p:spPr>
          <a:xfrm>
            <a:off x="10426262" y="4780949"/>
            <a:ext cx="558798" cy="117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2525F-A05A-BCD6-A420-58C2D77EC527}"/>
              </a:ext>
            </a:extLst>
          </p:cNvPr>
          <p:cNvSpPr txBox="1"/>
          <p:nvPr/>
        </p:nvSpPr>
        <p:spPr>
          <a:xfrm>
            <a:off x="838200" y="1590879"/>
            <a:ext cx="1126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source language sentences </a:t>
            </a:r>
            <a:r>
              <a:rPr lang="en-US" sz="2400" dirty="0"/>
              <a:t>to takes an input sentence (sequence of words) in the language and generates a </a:t>
            </a:r>
            <a:r>
              <a:rPr lang="en-US" sz="2400" dirty="0">
                <a:solidFill>
                  <a:srgbClr val="C00000"/>
                </a:solidFill>
              </a:rPr>
              <a:t>contextualized</a:t>
            </a:r>
            <a:r>
              <a:rPr lang="en-US" sz="2400" dirty="0"/>
              <a:t> representation of the sentence. </a:t>
            </a:r>
          </a:p>
          <a:p>
            <a:endParaRPr lang="en-CA" sz="2400" b="1" dirty="0"/>
          </a:p>
          <a:p>
            <a:r>
              <a:rPr lang="en-CA" sz="2400" b="1" dirty="0"/>
              <a:t>D</a:t>
            </a:r>
            <a:r>
              <a:rPr lang="en-US" sz="2400" b="1" dirty="0" err="1"/>
              <a:t>ecoder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target language sentences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autoregressively</a:t>
            </a:r>
            <a:r>
              <a:rPr lang="en-US" sz="2400" dirty="0"/>
              <a:t> create statements based on the </a:t>
            </a:r>
            <a:r>
              <a:rPr lang="en-US" sz="2400" dirty="0">
                <a:solidFill>
                  <a:srgbClr val="C00000"/>
                </a:solidFill>
              </a:rPr>
              <a:t>input context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87A48-AFEF-6270-DEC3-36A0EC27EB77}"/>
              </a:ext>
            </a:extLst>
          </p:cNvPr>
          <p:cNvSpPr txBox="1"/>
          <p:nvPr/>
        </p:nvSpPr>
        <p:spPr>
          <a:xfrm>
            <a:off x="9828693" y="6511337"/>
            <a:ext cx="2477813" cy="3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context (long memory)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97A7B-5E83-B2FD-4040-517D47AB4A74}"/>
              </a:ext>
            </a:extLst>
          </p:cNvPr>
          <p:cNvSpPr txBox="1"/>
          <p:nvPr/>
        </p:nvSpPr>
        <p:spPr>
          <a:xfrm>
            <a:off x="5721303" y="6519593"/>
            <a:ext cx="415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states of previous nodes (short memory)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93612-ACD8-3737-7CDB-0168CD1641AB}"/>
              </a:ext>
            </a:extLst>
          </p:cNvPr>
          <p:cNvCxnSpPr>
            <a:cxnSpLocks/>
          </p:cNvCxnSpPr>
          <p:nvPr/>
        </p:nvCxnSpPr>
        <p:spPr>
          <a:xfrm flipH="1">
            <a:off x="9140841" y="5267121"/>
            <a:ext cx="855383" cy="13778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529C58-DE6F-BBE5-A870-DEA9ADF2302B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426262" y="5696607"/>
            <a:ext cx="641338" cy="814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547684-3BDE-4AF9-0321-0D1B046CC31D}"/>
              </a:ext>
            </a:extLst>
          </p:cNvPr>
          <p:cNvSpPr txBox="1"/>
          <p:nvPr/>
        </p:nvSpPr>
        <p:spPr>
          <a:xfrm>
            <a:off x="8873792" y="3476597"/>
            <a:ext cx="224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second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AD8D9-4C78-7B41-B0D0-BAE123CD331E}"/>
              </a:ext>
            </a:extLst>
          </p:cNvPr>
          <p:cNvSpPr txBox="1"/>
          <p:nvPr/>
        </p:nvSpPr>
        <p:spPr>
          <a:xfrm>
            <a:off x="5721303" y="3503234"/>
            <a:ext cx="217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trained on sentences in first language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diagram of a decode&#10;&#10;Description automatically generated">
            <a:extLst>
              <a:ext uri="{FF2B5EF4-FFF2-40B4-BE49-F238E27FC236}">
                <a16:creationId xmlns:a16="http://schemas.microsoft.com/office/drawing/2014/main" id="{F64C0E32-2076-D675-448D-097AFA9F1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" y="4352697"/>
            <a:ext cx="4516942" cy="14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7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14BE-6A58-94C5-DF18-8C8D76B4ABC9}"/>
              </a:ext>
            </a:extLst>
          </p:cNvPr>
          <p:cNvSpPr txBox="1">
            <a:spLocks/>
          </p:cNvSpPr>
          <p:nvPr/>
        </p:nvSpPr>
        <p:spPr>
          <a:xfrm>
            <a:off x="681998" y="489857"/>
            <a:ext cx="105156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eaLnBrk="1" hangingPunct="1"/>
            <a:r>
              <a:rPr lang="en-CA" sz="4000" dirty="0"/>
              <a:t>Encoder Decoder - </a:t>
            </a:r>
            <a:r>
              <a:rPr lang="en-US" sz="4000" dirty="0"/>
              <a:t>Conversation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5F53-04DB-88C3-58A0-768409A089D1}"/>
              </a:ext>
            </a:extLst>
          </p:cNvPr>
          <p:cNvSpPr txBox="1"/>
          <p:nvPr/>
        </p:nvSpPr>
        <p:spPr>
          <a:xfrm>
            <a:off x="838200" y="1590879"/>
            <a:ext cx="1126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language sentences </a:t>
            </a:r>
            <a:r>
              <a:rPr lang="en-US" sz="2400" dirty="0"/>
              <a:t>to takes an input sentence (sequence of words) in the language and generates a </a:t>
            </a:r>
            <a:r>
              <a:rPr lang="en-US" sz="2400" dirty="0">
                <a:solidFill>
                  <a:srgbClr val="C00000"/>
                </a:solidFill>
              </a:rPr>
              <a:t>contextualized</a:t>
            </a:r>
            <a:r>
              <a:rPr lang="en-US" sz="2400" dirty="0"/>
              <a:t> representation of the sentence. </a:t>
            </a:r>
          </a:p>
          <a:p>
            <a:endParaRPr lang="en-CA" sz="2400" b="1" dirty="0"/>
          </a:p>
          <a:p>
            <a:r>
              <a:rPr lang="en-CA" sz="2400" b="1" dirty="0"/>
              <a:t>D</a:t>
            </a:r>
            <a:r>
              <a:rPr lang="en-US" sz="2400" b="1" dirty="0" err="1"/>
              <a:t>ecoder</a:t>
            </a:r>
            <a:r>
              <a:rPr lang="en-US" sz="2400" dirty="0"/>
              <a:t>: Trained on the </a:t>
            </a:r>
            <a:r>
              <a:rPr lang="en-US" sz="2400" dirty="0">
                <a:solidFill>
                  <a:srgbClr val="C00000"/>
                </a:solidFill>
              </a:rPr>
              <a:t>responses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autoregressively</a:t>
            </a:r>
            <a:r>
              <a:rPr lang="en-US" sz="2400" dirty="0"/>
              <a:t> create statements based on the </a:t>
            </a:r>
            <a:r>
              <a:rPr lang="en-US" sz="2400" dirty="0">
                <a:solidFill>
                  <a:srgbClr val="C00000"/>
                </a:solidFill>
              </a:rPr>
              <a:t>input context</a:t>
            </a:r>
            <a:endParaRPr lang="en-CA" sz="2400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45986-389B-B521-F92B-0088709E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53" y="3682093"/>
            <a:ext cx="89439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F6C8D-61F4-6CD5-F019-912E8664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98" y="3370775"/>
            <a:ext cx="3335992" cy="2392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0B5E-2138-1EF1-2F37-436709D43B52}"/>
              </a:ext>
            </a:extLst>
          </p:cNvPr>
          <p:cNvSpPr txBox="1"/>
          <p:nvPr/>
        </p:nvSpPr>
        <p:spPr>
          <a:xfrm>
            <a:off x="10340910" y="6424751"/>
            <a:ext cx="157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CD9F2-B955-B8CE-00A4-431A225235E3}"/>
              </a:ext>
            </a:extLst>
          </p:cNvPr>
          <p:cNvSpPr txBox="1"/>
          <p:nvPr/>
        </p:nvSpPr>
        <p:spPr>
          <a:xfrm>
            <a:off x="10434144" y="5897016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4931B-A51E-49B0-5888-0D9B5BF19BF2}"/>
              </a:ext>
            </a:extLst>
          </p:cNvPr>
          <p:cNvCxnSpPr>
            <a:cxnSpLocks/>
          </p:cNvCxnSpPr>
          <p:nvPr/>
        </p:nvCxnSpPr>
        <p:spPr>
          <a:xfrm>
            <a:off x="11385492" y="5762901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/>
              <p:nvPr/>
            </p:nvSpPr>
            <p:spPr>
              <a:xfrm>
                <a:off x="683952" y="3613316"/>
                <a:ext cx="7347858" cy="310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Output = 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</a:t>
                </a:r>
                <a:r>
                  <a:rPr lang="en-US" sz="2000" b="0" i="0" u="none" strike="noStrike" dirty="0" err="1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Relu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(x1*w1) 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x2*W1)* </a:t>
                </a:r>
                <a:r>
                  <a:rPr lang="en-US" sz="20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W2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 + x3*w1) </a:t>
                </a:r>
                <a:endParaRPr lang="en-US" sz="20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=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1 - 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i="0" dirty="0">
                  <a:solidFill>
                    <a:srgbClr val="C00000"/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C00000"/>
                    </a:solidFill>
                  </a:rPr>
                  <a:t>Rule Chain: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 *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𝑖𝑛𝑐𝑙𝑢𝑑𝑒𝑠</m:t>
                    </m:r>
                  </m:oMath>
                </a14:m>
                <a:r>
                  <a:rPr lang="en-US" sz="2000" b="0" dirty="0"/>
                  <a:t> many multiplications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(</a:t>
                </a:r>
                <a:r>
                  <a:rPr lang="en-US" sz="200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000" b="0" dirty="0"/>
                  <a:t>)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is between 0 and 1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would be 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(vanishing)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is bigger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than 1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would be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very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large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 (exploding)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03EB2-A4A4-D5BE-A72B-66BAB0BD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52" y="3613316"/>
                <a:ext cx="7347858" cy="3104376"/>
              </a:xfrm>
              <a:prstGeom prst="rect">
                <a:avLst/>
              </a:prstGeom>
              <a:blipFill>
                <a:blip r:embed="rId4"/>
                <a:stretch>
                  <a:fillRect l="-829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09C647-3195-8D09-A7E6-7CF5098ADCDA}"/>
              </a:ext>
            </a:extLst>
          </p:cNvPr>
          <p:cNvSpPr txBox="1"/>
          <p:nvPr/>
        </p:nvSpPr>
        <p:spPr>
          <a:xfrm>
            <a:off x="348341" y="1082534"/>
            <a:ext cx="11843659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800" dirty="0"/>
              <a:t>In backpropagation, the recurrence multiplication of gradients can result in </a:t>
            </a:r>
            <a:r>
              <a:rPr lang="en-US" sz="2800" dirty="0">
                <a:latin typeface="+mn-lt"/>
              </a:rPr>
              <a:t>difficulties called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exploding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vanishing</a:t>
            </a:r>
            <a:r>
              <a:rPr lang="en-US" sz="2800" dirty="0">
                <a:latin typeface="+mn-lt"/>
              </a:rPr>
              <a:t> gradient problem</a:t>
            </a:r>
          </a:p>
          <a:p>
            <a:pPr marL="466725" marR="3810" indent="-457200"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In vanishing gradients</a:t>
            </a:r>
            <a:r>
              <a:rPr lang="en-US" sz="2800" spc="-8" dirty="0">
                <a:latin typeface="Calibri"/>
                <a:cs typeface="Calibri"/>
              </a:rPr>
              <a:t>,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gradient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8" dirty="0">
                <a:solidFill>
                  <a:srgbClr val="C00000"/>
                </a:solidFill>
                <a:latin typeface="Calibri"/>
                <a:cs typeface="Calibri"/>
              </a:rPr>
              <a:t>long-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term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interaction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has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exponentially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spc="-8" dirty="0">
                <a:solidFill>
                  <a:srgbClr val="C00000"/>
                </a:solidFill>
                <a:latin typeface="Calibri"/>
                <a:cs typeface="Calibri"/>
              </a:rPr>
              <a:t>smaller</a:t>
            </a:r>
            <a:r>
              <a:rPr lang="en-US" sz="2800" spc="-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magnitude</a:t>
            </a:r>
            <a:r>
              <a:rPr lang="en-US" sz="2800" spc="-4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than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3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gradient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spc="-23" dirty="0">
                <a:latin typeface="Calibri"/>
                <a:cs typeface="Calibri"/>
              </a:rPr>
              <a:t>short-</a:t>
            </a:r>
            <a:r>
              <a:rPr lang="en-US" sz="2800" dirty="0">
                <a:latin typeface="Calibri"/>
                <a:cs typeface="Calibri"/>
              </a:rPr>
              <a:t>term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interaction </a:t>
            </a:r>
            <a:r>
              <a:rPr lang="en-US" sz="2800" dirty="0">
                <a:latin typeface="Calibri"/>
                <a:cs typeface="Calibri"/>
              </a:rPr>
              <a:t>therefore, it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might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take</a:t>
            </a:r>
            <a:r>
              <a:rPr lang="en-US" sz="2800" spc="-3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30" dirty="0"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C00000"/>
                </a:solidFill>
                <a:latin typeface="Calibri"/>
                <a:cs typeface="Calibri"/>
              </a:rPr>
              <a:t>very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long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lang="en-US"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lang="en-US" sz="2800" spc="-2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learn</a:t>
            </a:r>
            <a:r>
              <a:rPr lang="en-US" sz="2800" spc="-2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long-</a:t>
            </a:r>
            <a:r>
              <a:rPr lang="en-US" sz="2800" dirty="0">
                <a:latin typeface="Calibri"/>
                <a:cs typeface="Calibri"/>
              </a:rPr>
              <a:t>term</a:t>
            </a:r>
            <a:r>
              <a:rPr lang="en-US" sz="2800" spc="-23" dirty="0">
                <a:latin typeface="Calibri"/>
                <a:cs typeface="Calibri"/>
              </a:rPr>
              <a:t> </a:t>
            </a:r>
            <a:r>
              <a:rPr lang="en-US" sz="2800" spc="-8" dirty="0">
                <a:latin typeface="Calibri"/>
                <a:cs typeface="Calibri"/>
              </a:rPr>
              <a:t>dependencies</a:t>
            </a:r>
          </a:p>
          <a:p>
            <a:pPr marL="9525" marR="3810">
              <a:spcBef>
                <a:spcPts val="375"/>
              </a:spcBef>
              <a:tabLst>
                <a:tab pos="180975" algn="l"/>
              </a:tabLst>
            </a:pPr>
            <a:endParaRPr lang="en-US" sz="2800" dirty="0">
              <a:latin typeface="+mn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9D11AE2-4EC2-1321-0B0B-38ECB64C6480}"/>
              </a:ext>
            </a:extLst>
          </p:cNvPr>
          <p:cNvSpPr txBox="1">
            <a:spLocks/>
          </p:cNvSpPr>
          <p:nvPr/>
        </p:nvSpPr>
        <p:spPr>
          <a:xfrm>
            <a:off x="522515" y="280168"/>
            <a:ext cx="10151902" cy="5636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Exploding and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7060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343" y="539145"/>
            <a:ext cx="11005457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sz="4000" spc="-100" dirty="0"/>
              <a:t>Long Short-term Memory 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5211" y="1407905"/>
            <a:ext cx="10630989" cy="3174908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sz="2800" dirty="0">
                <a:latin typeface="Calibri"/>
                <a:cs typeface="Calibri"/>
              </a:rPr>
              <a:t>Capable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modeling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longer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dependencies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having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memory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cells</a:t>
            </a:r>
            <a:r>
              <a:rPr sz="2800" spc="-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gates</a:t>
            </a:r>
            <a:r>
              <a:rPr sz="2800" spc="-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controls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information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along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2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cells</a:t>
            </a:r>
            <a:endParaRPr lang="en-US" sz="2800" spc="-15" dirty="0">
              <a:latin typeface="Calibri"/>
              <a:cs typeface="Calibri"/>
            </a:endParaRP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Just like a simple RNN, an LSTM also has a hidden state of the previous timestamp, known as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short term memory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800" dirty="0">
                <a:latin typeface="Calibri"/>
                <a:cs typeface="Calibri"/>
              </a:rPr>
              <a:t>The cell state is known as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long term memory </a:t>
            </a:r>
            <a:r>
              <a:rPr lang="en-US" sz="2800" dirty="0">
                <a:latin typeface="Calibri"/>
                <a:cs typeface="Calibri"/>
              </a:rPr>
              <a:t>carries the information along with all the timestamps.</a:t>
            </a:r>
          </a:p>
          <a:p>
            <a:pPr marL="180975" marR="3810" indent="-171450">
              <a:spcBef>
                <a:spcPts val="338"/>
              </a:spcBef>
              <a:buFont typeface="Arial MT"/>
              <a:buChar char="•"/>
              <a:tabLst>
                <a:tab pos="180975" algn="l"/>
              </a:tabLst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29879B0-B065-701E-6870-89570D9E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21" y="4189313"/>
            <a:ext cx="4590168" cy="256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E357900-C70F-4F96-B968-DA5FDC06D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4645573"/>
            <a:ext cx="4904228" cy="18799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556B7E-8654-691A-7540-80F328648B1B}"/>
              </a:ext>
            </a:extLst>
          </p:cNvPr>
          <p:cNvSpPr txBox="1"/>
          <p:nvPr/>
        </p:nvSpPr>
        <p:spPr>
          <a:xfrm>
            <a:off x="2361126" y="479484"/>
            <a:ext cx="808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Generative Adversarial Network (GAN)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08329-AD97-0129-C638-7BFDA52520E3}"/>
              </a:ext>
            </a:extLst>
          </p:cNvPr>
          <p:cNvSpPr txBox="1"/>
          <p:nvPr/>
        </p:nvSpPr>
        <p:spPr>
          <a:xfrm>
            <a:off x="554804" y="1275877"/>
            <a:ext cx="112091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Generative Adversarial Networks are an approach to </a:t>
            </a:r>
            <a:r>
              <a:rPr lang="en-US" sz="2400" dirty="0">
                <a:solidFill>
                  <a:srgbClr val="C00000"/>
                </a:solidFill>
              </a:rPr>
              <a:t>generative</a:t>
            </a:r>
            <a:r>
              <a:rPr lang="en-US" sz="2400" dirty="0"/>
              <a:t> modeling using </a:t>
            </a:r>
            <a:r>
              <a:rPr lang="en-US" sz="2400" dirty="0">
                <a:solidFill>
                  <a:srgbClr val="C00000"/>
                </a:solidFill>
              </a:rPr>
              <a:t>deep learning </a:t>
            </a:r>
            <a:r>
              <a:rPr lang="en-US" sz="2400" dirty="0"/>
              <a:t>methods, such as convolutional neural networks. A generative adversarial network (GAN) has two </a:t>
            </a:r>
            <a:r>
              <a:rPr lang="en-US" sz="2400" dirty="0">
                <a:solidFill>
                  <a:srgbClr val="FF0000"/>
                </a:solidFill>
              </a:rPr>
              <a:t>competing</a:t>
            </a:r>
            <a:r>
              <a:rPr lang="en-US" sz="2400" dirty="0"/>
              <a:t> models in a zero-sum game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generator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plausible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discriminator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distinguish</a:t>
            </a:r>
            <a:r>
              <a:rPr lang="en-US" sz="2400" dirty="0"/>
              <a:t> the generator's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 from </a:t>
            </a:r>
            <a:r>
              <a:rPr lang="en-US" sz="2400" dirty="0">
                <a:solidFill>
                  <a:srgbClr val="C00000"/>
                </a:solidFill>
              </a:rPr>
              <a:t>real</a:t>
            </a:r>
            <a:r>
              <a:rPr lang="en-US" sz="2400" dirty="0"/>
              <a:t> data.  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822F-27D4-4D9A-69F5-9D203A03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2" y="3385920"/>
            <a:ext cx="7589245" cy="3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D7CE5-F4F1-4A9E-9514-45BF1510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22" y="2101923"/>
            <a:ext cx="3322287" cy="454451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515" y="672053"/>
            <a:ext cx="10950455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/>
            <a:r>
              <a:rPr sz="4000" spc="-100" dirty="0"/>
              <a:t>Long Short-term Memory 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632" y="1775553"/>
            <a:ext cx="8198495" cy="3106171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28575" marR="22860">
              <a:lnSpc>
                <a:spcPts val="2108"/>
              </a:lnSpc>
              <a:spcBef>
                <a:spcPts val="338"/>
              </a:spcBef>
              <a:tabLst>
                <a:tab pos="20002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4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contents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are </a:t>
            </a:r>
            <a:r>
              <a:rPr sz="2400" spc="-8" dirty="0">
                <a:latin typeface="Calibri"/>
                <a:cs typeface="Calibri"/>
              </a:rPr>
              <a:t>regulated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various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gates:</a:t>
            </a:r>
            <a:endParaRPr sz="2400" dirty="0">
              <a:latin typeface="Calibri"/>
              <a:cs typeface="Calibri"/>
            </a:endParaRPr>
          </a:p>
          <a:p>
            <a:pPr marL="542925" lvl="1" indent="-171450">
              <a:spcBef>
                <a:spcPts val="472"/>
              </a:spcBef>
              <a:buFont typeface="Arial MT"/>
              <a:buChar char="•"/>
              <a:tabLst>
                <a:tab pos="542925" algn="l"/>
              </a:tabLst>
            </a:pPr>
            <a:r>
              <a:rPr sz="2400" b="1" spc="-8" dirty="0">
                <a:latin typeface="Calibri"/>
                <a:cs typeface="Calibri"/>
              </a:rPr>
              <a:t>Forget</a:t>
            </a:r>
            <a:r>
              <a:rPr sz="2400" b="1" spc="-9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gate</a:t>
            </a:r>
            <a:r>
              <a:rPr lang="en-US" sz="2400" spc="-94" dirty="0">
                <a:latin typeface="Calibri"/>
                <a:cs typeface="Calibri"/>
              </a:rPr>
              <a:t>: how much contents from </a:t>
            </a:r>
            <a:r>
              <a:rPr lang="en-US" sz="2400" spc="-94" dirty="0">
                <a:solidFill>
                  <a:srgbClr val="C00000"/>
                </a:solidFill>
                <a:latin typeface="Calibri"/>
                <a:cs typeface="Calibri"/>
              </a:rPr>
              <a:t>previous cell </a:t>
            </a:r>
            <a:r>
              <a:rPr lang="en-US" sz="2400" spc="-94" dirty="0">
                <a:latin typeface="Calibri"/>
                <a:cs typeface="Calibri"/>
              </a:rPr>
              <a:t>will be </a:t>
            </a:r>
            <a:r>
              <a:rPr lang="en-US" sz="2400" spc="-94" dirty="0">
                <a:solidFill>
                  <a:srgbClr val="C00000"/>
                </a:solidFill>
                <a:latin typeface="Calibri"/>
                <a:cs typeface="Calibri"/>
              </a:rPr>
              <a:t>erased</a:t>
            </a:r>
            <a:r>
              <a:rPr lang="en-US" sz="2400" spc="-94" dirty="0">
                <a:latin typeface="Calibri"/>
                <a:cs typeface="Calibri"/>
              </a:rPr>
              <a:t> </a:t>
            </a:r>
            <a:endParaRPr sz="2800" baseline="-16081" dirty="0">
              <a:latin typeface="Cambria Math"/>
              <a:cs typeface="Cambria Math"/>
            </a:endParaRPr>
          </a:p>
          <a:p>
            <a:pPr marL="542925" lvl="1" indent="-171450">
              <a:spcBef>
                <a:spcPts val="593"/>
              </a:spcBef>
              <a:buFont typeface="Arial MT"/>
              <a:buChar char="•"/>
              <a:tabLst>
                <a:tab pos="542925" algn="l"/>
                <a:tab pos="1677353" algn="l"/>
              </a:tabLst>
            </a:pPr>
            <a:r>
              <a:rPr sz="2400" b="1" dirty="0">
                <a:latin typeface="Calibri"/>
                <a:cs typeface="Calibri"/>
              </a:rPr>
              <a:t>Input</a:t>
            </a:r>
            <a:r>
              <a:rPr sz="2400" b="1" spc="-26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gate</a:t>
            </a:r>
            <a:r>
              <a:rPr lang="en-US" sz="2400" dirty="0">
                <a:latin typeface="Calibri"/>
                <a:cs typeface="Calibri"/>
              </a:rPr>
              <a:t>: how much of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input</a:t>
            </a:r>
            <a:r>
              <a:rPr lang="en-US" sz="2400" dirty="0">
                <a:latin typeface="Calibri"/>
                <a:cs typeface="Calibri"/>
              </a:rPr>
              <a:t> value is combined into the cell states</a:t>
            </a:r>
            <a:endParaRPr sz="2800" baseline="-16081" dirty="0">
              <a:latin typeface="Cambria Math"/>
              <a:cs typeface="Cambria Math"/>
            </a:endParaRPr>
          </a:p>
          <a:p>
            <a:pPr marL="542925" lvl="1" indent="-171450">
              <a:spcBef>
                <a:spcPts val="521"/>
              </a:spcBef>
              <a:buFont typeface="Arial MT"/>
              <a:buChar char="•"/>
              <a:tabLst>
                <a:tab pos="542925" algn="l"/>
              </a:tabLst>
            </a:pPr>
            <a:r>
              <a:rPr sz="2400" b="1" dirty="0">
                <a:latin typeface="Calibri"/>
                <a:cs typeface="Calibri"/>
              </a:rPr>
              <a:t>Output</a:t>
            </a:r>
            <a:r>
              <a:rPr sz="2400" b="1" spc="-6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gate</a:t>
            </a:r>
            <a:r>
              <a:rPr lang="en-US" sz="2400" spc="-75" dirty="0">
                <a:latin typeface="Calibri"/>
                <a:cs typeface="Calibri"/>
              </a:rPr>
              <a:t>: which part of cell state will be in the </a:t>
            </a:r>
            <a:r>
              <a:rPr lang="en-US" sz="2400" spc="-75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endParaRPr sz="2800" baseline="-16081" dirty="0">
              <a:solidFill>
                <a:srgbClr val="C00000"/>
              </a:solidFill>
              <a:latin typeface="Cambria Math"/>
              <a:cs typeface="Cambria Math"/>
            </a:endParaRPr>
          </a:p>
          <a:p>
            <a:pPr lvl="1">
              <a:spcBef>
                <a:spcPts val="566"/>
              </a:spcBef>
              <a:buFont typeface="Arial MT"/>
              <a:buChar char="•"/>
            </a:pPr>
            <a:endParaRPr sz="2400" dirty="0">
              <a:latin typeface="Cambria Math"/>
              <a:cs typeface="Cambria Math"/>
            </a:endParaRPr>
          </a:p>
          <a:p>
            <a:pPr marL="28575" marR="120015">
              <a:lnSpc>
                <a:spcPct val="89600"/>
              </a:lnSpc>
              <a:tabLst>
                <a:tab pos="200025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composed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transformation</a:t>
            </a:r>
            <a:r>
              <a:rPr sz="2400" spc="-56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6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Sigmoid</a:t>
            </a:r>
            <a:r>
              <a:rPr sz="2400" spc="-56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activation function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69E3-B7D9-CF43-935A-7BEB188B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/>
            <a:r>
              <a:rPr lang="en-CA" sz="4000" spc="-100" dirty="0"/>
              <a:t>Real-life Challenges in Deep Learning Tasks</a:t>
            </a:r>
            <a:endParaRPr lang="en-US" sz="4000" spc="-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5434-CA47-5649-AB63-2C64DC984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dirty="0"/>
              <a:t>Deep learning methods are </a:t>
            </a:r>
            <a:r>
              <a:rPr lang="en-CA" dirty="0">
                <a:solidFill>
                  <a:srgbClr val="C00000"/>
                </a:solidFill>
              </a:rPr>
              <a:t>data-hungry</a:t>
            </a:r>
          </a:p>
          <a:p>
            <a:r>
              <a:rPr lang="en-CA" dirty="0">
                <a:solidFill>
                  <a:srgbClr val="C00000"/>
                </a:solidFill>
              </a:rPr>
              <a:t>Labeled data </a:t>
            </a:r>
            <a:r>
              <a:rPr lang="en-CA" dirty="0"/>
              <a:t>in the target domain may be </a:t>
            </a:r>
            <a:r>
              <a:rPr lang="en-CA" dirty="0">
                <a:solidFill>
                  <a:srgbClr val="C00000"/>
                </a:solidFill>
              </a:rPr>
              <a:t>limited</a:t>
            </a:r>
          </a:p>
          <a:p>
            <a:r>
              <a:rPr lang="en-CA" dirty="0"/>
              <a:t>In some cases, this problem can be addressed with </a:t>
            </a:r>
            <a:r>
              <a:rPr lang="en-CA" b="1" dirty="0"/>
              <a:t>transfer learning</a:t>
            </a:r>
          </a:p>
          <a:p>
            <a:endParaRPr lang="en-US" dirty="0"/>
          </a:p>
        </p:txBody>
      </p:sp>
      <p:pic>
        <p:nvPicPr>
          <p:cNvPr id="4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49D92F38-27F9-893A-B5C4-3B37B4930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704" y="3257131"/>
            <a:ext cx="7471282" cy="351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697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D2FE-95E6-EC47-8674-A1BD0999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0" y="365125"/>
            <a:ext cx="10515600" cy="1325563"/>
          </a:xfrm>
        </p:spPr>
        <p:txBody>
          <a:bodyPr/>
          <a:lstStyle/>
          <a:p>
            <a:pPr marL="9525"/>
            <a:r>
              <a:rPr lang="en-CA" sz="4000" spc="-100" dirty="0"/>
              <a:t>Transfer Learning Approaches</a:t>
            </a:r>
            <a:endParaRPr lang="en-US" sz="4000" spc="-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46760-A495-977B-441C-89E9E6E3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" y="3429000"/>
            <a:ext cx="11603233" cy="2730173"/>
          </a:xfrm>
          <a:prstGeom prst="rect">
            <a:avLst/>
          </a:prstGeom>
        </p:spPr>
      </p:pic>
      <p:sp>
        <p:nvSpPr>
          <p:cNvPr id="3" name="文字方塊 16">
            <a:extLst>
              <a:ext uri="{FF2B5EF4-FFF2-40B4-BE49-F238E27FC236}">
                <a16:creationId xmlns:a16="http://schemas.microsoft.com/office/drawing/2014/main" id="{FB7B3EF5-E6AD-2856-DF41-08BB59B5E5CF}"/>
              </a:ext>
            </a:extLst>
          </p:cNvPr>
          <p:cNvSpPr txBox="1"/>
          <p:nvPr/>
        </p:nvSpPr>
        <p:spPr>
          <a:xfrm>
            <a:off x="713953" y="1690688"/>
            <a:ext cx="11025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Transfer learning is a technique in which knowledge learned from a task is </a:t>
            </a:r>
            <a:r>
              <a:rPr lang="en-US" altLang="zh-TW" sz="2800" dirty="0">
                <a:solidFill>
                  <a:srgbClr val="C00000"/>
                </a:solidFill>
              </a:rPr>
              <a:t>re-used</a:t>
            </a:r>
            <a:r>
              <a:rPr lang="en-US" altLang="zh-TW" sz="2800" dirty="0"/>
              <a:t> on a related task</a:t>
            </a:r>
          </a:p>
          <a:p>
            <a:r>
              <a:rPr lang="en-US" altLang="zh-TW" sz="2800" dirty="0"/>
              <a:t>In Transfer Learning, source data is </a:t>
            </a:r>
            <a:r>
              <a:rPr lang="en-US" altLang="zh-TW" sz="2800" dirty="0">
                <a:solidFill>
                  <a:srgbClr val="C00000"/>
                </a:solidFill>
              </a:rPr>
              <a:t>not directly related </a:t>
            </a:r>
            <a:r>
              <a:rPr lang="en-US" altLang="zh-TW" sz="2800" dirty="0"/>
              <a:t>to the target task</a:t>
            </a:r>
          </a:p>
          <a:p>
            <a:pPr algn="ctr"/>
            <a:endParaRPr lang="zh-TW" altLang="en-US" sz="2800" dirty="0"/>
          </a:p>
          <a:p>
            <a:pPr algn="ctr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9970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/>
            <a:r>
              <a:rPr lang="en-US" altLang="zh-TW" sz="4000" spc="-100" dirty="0"/>
              <a:t>Model Fine-tuning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0299" y="1846174"/>
            <a:ext cx="11142110" cy="484187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Training</a:t>
            </a:r>
            <a:r>
              <a:rPr lang="en-US" altLang="zh-TW" sz="2800" dirty="0"/>
              <a:t> a model by </a:t>
            </a:r>
            <a:r>
              <a:rPr lang="en-US" altLang="zh-TW" sz="2800" dirty="0">
                <a:solidFill>
                  <a:srgbClr val="C00000"/>
                </a:solidFill>
              </a:rPr>
              <a:t>source</a:t>
            </a:r>
            <a:r>
              <a:rPr lang="en-US" altLang="zh-TW" sz="2800" dirty="0"/>
              <a:t> data, then </a:t>
            </a:r>
            <a:r>
              <a:rPr lang="en-US" altLang="zh-TW" sz="2800" dirty="0">
                <a:solidFill>
                  <a:srgbClr val="C00000"/>
                </a:solidFill>
              </a:rPr>
              <a:t>fine-tune</a:t>
            </a:r>
            <a:r>
              <a:rPr lang="en-US" altLang="zh-TW" sz="2800" dirty="0"/>
              <a:t> the model by </a:t>
            </a:r>
            <a:r>
              <a:rPr lang="en-US" altLang="zh-TW" sz="2800" dirty="0">
                <a:solidFill>
                  <a:srgbClr val="C00000"/>
                </a:solidFill>
              </a:rPr>
              <a:t>target</a:t>
            </a:r>
            <a:r>
              <a:rPr lang="en-US" altLang="zh-TW" sz="2800" dirty="0"/>
              <a:t> data</a:t>
            </a:r>
          </a:p>
          <a:p>
            <a:pPr marL="228600" lvl="1"/>
            <a:r>
              <a:rPr lang="en-US" altLang="zh-TW" sz="2800" dirty="0">
                <a:solidFill>
                  <a:srgbClr val="C00000"/>
                </a:solidFill>
              </a:rPr>
              <a:t>Source</a:t>
            </a:r>
            <a:r>
              <a:rPr lang="en-US" altLang="zh-TW" sz="2800" dirty="0"/>
              <a:t> data: A </a:t>
            </a:r>
            <a:r>
              <a:rPr lang="en-US" altLang="zh-TW" sz="2800" dirty="0">
                <a:solidFill>
                  <a:srgbClr val="C00000"/>
                </a:solidFill>
              </a:rPr>
              <a:t>large</a:t>
            </a:r>
            <a:r>
              <a:rPr lang="en-US" altLang="zh-TW" sz="2800" dirty="0"/>
              <a:t> amount of labeled data </a:t>
            </a:r>
          </a:p>
          <a:p>
            <a:pPr marL="228600" lvl="1"/>
            <a:r>
              <a:rPr lang="en-US" altLang="zh-TW" sz="2800" dirty="0">
                <a:solidFill>
                  <a:srgbClr val="C00000"/>
                </a:solidFill>
              </a:rPr>
              <a:t>Target</a:t>
            </a:r>
            <a:r>
              <a:rPr lang="en-US" altLang="zh-TW" sz="2800" dirty="0"/>
              <a:t> data: A </a:t>
            </a:r>
            <a:r>
              <a:rPr lang="en-US" altLang="zh-TW" sz="2800" dirty="0">
                <a:solidFill>
                  <a:srgbClr val="C00000"/>
                </a:solidFill>
              </a:rPr>
              <a:t>small</a:t>
            </a:r>
            <a:r>
              <a:rPr lang="en-US" altLang="zh-TW" sz="2800" dirty="0"/>
              <a:t> amount of labeled data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e.g., in CNN:  </a:t>
            </a:r>
          </a:p>
          <a:p>
            <a:pPr lvl="1"/>
            <a:r>
              <a:rPr lang="en-US" altLang="zh-TW" dirty="0"/>
              <a:t>Source data: images of different objects</a:t>
            </a:r>
          </a:p>
          <a:p>
            <a:pPr lvl="1"/>
            <a:r>
              <a:rPr lang="en-US" altLang="zh-TW" dirty="0"/>
              <a:t>Target data: images of a specific object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6621-C258-5117-C53B-83B9503B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15" y="3465434"/>
            <a:ext cx="5330194" cy="31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/>
            <a:r>
              <a:rPr lang="en-US" altLang="zh-TW" sz="4000" spc="-100" dirty="0"/>
              <a:t>Conservative Training</a:t>
            </a:r>
            <a:endParaRPr lang="zh-TW" altLang="en-US" sz="4000" spc="-100" dirty="0"/>
          </a:p>
        </p:txBody>
      </p:sp>
      <p:sp>
        <p:nvSpPr>
          <p:cNvPr id="4" name="流程圖: 磁碟 3"/>
          <p:cNvSpPr/>
          <p:nvPr/>
        </p:nvSpPr>
        <p:spPr>
          <a:xfrm>
            <a:off x="5335939" y="5595049"/>
            <a:ext cx="2039817" cy="1146909"/>
          </a:xfrm>
          <a:prstGeom prst="flowChartMagneticDisk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Source data </a:t>
            </a:r>
          </a:p>
        </p:txBody>
      </p:sp>
      <p:sp>
        <p:nvSpPr>
          <p:cNvPr id="5" name="流程圖: 磁碟 4"/>
          <p:cNvSpPr/>
          <p:nvPr/>
        </p:nvSpPr>
        <p:spPr>
          <a:xfrm>
            <a:off x="10201875" y="5668937"/>
            <a:ext cx="672060" cy="71708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9826991" y="5796648"/>
            <a:ext cx="162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Target data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776560" y="3479416"/>
            <a:ext cx="1318063" cy="13711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6315407" y="4628176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99127" y="2989441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6430296" y="4850594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6379127" y="3138620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向右箭號 14"/>
          <p:cNvSpPr/>
          <p:nvPr/>
        </p:nvSpPr>
        <p:spPr>
          <a:xfrm>
            <a:off x="7798135" y="3755341"/>
            <a:ext cx="1432077" cy="5764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634308" y="4262423"/>
            <a:ext cx="203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Initialization of parameters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9891058" y="3505012"/>
            <a:ext cx="1318063" cy="13711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rot="16200000">
            <a:off x="10429905" y="4653772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413625" y="3015037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0544794" y="4876190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0493625" y="3164216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-右雙向箭號 25"/>
          <p:cNvSpPr/>
          <p:nvPr/>
        </p:nvSpPr>
        <p:spPr>
          <a:xfrm>
            <a:off x="7604636" y="2931292"/>
            <a:ext cx="1673907" cy="2621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7429781" y="3058348"/>
            <a:ext cx="21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Similar outputs</a:t>
            </a:r>
            <a:endParaRPr lang="zh-TW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D7B7B-EC75-EC1B-D94C-2406C09B46A4}"/>
              </a:ext>
            </a:extLst>
          </p:cNvPr>
          <p:cNvSpPr txBox="1"/>
          <p:nvPr/>
        </p:nvSpPr>
        <p:spPr>
          <a:xfrm>
            <a:off x="851627" y="1459643"/>
            <a:ext cx="107059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Select a model trained on the source data. Use a same </a:t>
            </a:r>
            <a:r>
              <a:rPr lang="en-US" altLang="zh-TW" sz="2800" dirty="0">
                <a:solidFill>
                  <a:srgbClr val="C00000"/>
                </a:solidFill>
              </a:rPr>
              <a:t>architecture</a:t>
            </a:r>
            <a:r>
              <a:rPr lang="en-US" altLang="zh-TW" sz="2800" dirty="0"/>
              <a:t> for the target network with </a:t>
            </a:r>
            <a:r>
              <a:rPr lang="en-US" altLang="zh-TW" sz="2800" dirty="0">
                <a:solidFill>
                  <a:srgbClr val="C00000"/>
                </a:solidFill>
              </a:rPr>
              <a:t>parameters</a:t>
            </a:r>
            <a:r>
              <a:rPr lang="en-US" altLang="zh-TW" sz="2800" dirty="0"/>
              <a:t> (weights and biases) of the </a:t>
            </a:r>
            <a:r>
              <a:rPr lang="en-US" altLang="zh-TW" sz="2800" dirty="0">
                <a:solidFill>
                  <a:srgbClr val="C00000"/>
                </a:solidFill>
              </a:rPr>
              <a:t>source</a:t>
            </a:r>
            <a:r>
              <a:rPr lang="en-US" altLang="zh-TW" sz="2800" dirty="0"/>
              <a:t> neural network as </a:t>
            </a:r>
            <a:r>
              <a:rPr lang="en-US" altLang="zh-TW" sz="2800" dirty="0">
                <a:solidFill>
                  <a:srgbClr val="C00000"/>
                </a:solidFill>
              </a:rPr>
              <a:t>initial</a:t>
            </a:r>
            <a:r>
              <a:rPr lang="en-US" altLang="zh-TW" sz="2800" dirty="0"/>
              <a:t> weights which will be </a:t>
            </a:r>
            <a:r>
              <a:rPr lang="en-US" altLang="zh-TW" sz="2800" dirty="0">
                <a:solidFill>
                  <a:srgbClr val="C00000"/>
                </a:solidFill>
              </a:rPr>
              <a:t>trained</a:t>
            </a:r>
            <a:r>
              <a:rPr lang="en-US" altLang="zh-TW" sz="2800" dirty="0"/>
              <a:t> in the next step using the </a:t>
            </a:r>
            <a:r>
              <a:rPr lang="en-US" altLang="zh-TW" sz="2800" dirty="0">
                <a:solidFill>
                  <a:srgbClr val="C00000"/>
                </a:solidFill>
              </a:rPr>
              <a:t>target</a:t>
            </a:r>
            <a:r>
              <a:rPr lang="en-US" altLang="zh-TW" sz="2800" dirty="0"/>
              <a:t> dataset.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7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08065"/>
            <a:ext cx="10515600" cy="1325563"/>
          </a:xfrm>
        </p:spPr>
        <p:txBody>
          <a:bodyPr/>
          <a:lstStyle/>
          <a:p>
            <a:pPr marL="9525"/>
            <a:r>
              <a:rPr lang="en-US" altLang="zh-TW" sz="4000" spc="-100" dirty="0"/>
              <a:t>Layer Transfer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838199" y="1262397"/>
            <a:ext cx="110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a model trained on the source data and </a:t>
            </a:r>
            <a:r>
              <a:rPr lang="en-US" altLang="zh-TW" sz="2400" dirty="0">
                <a:solidFill>
                  <a:srgbClr val="C00000"/>
                </a:solidFill>
              </a:rPr>
              <a:t>copy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some</a:t>
            </a:r>
            <a:r>
              <a:rPr lang="en-US" altLang="zh-TW" sz="2400" dirty="0"/>
              <a:t> layers.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solidFill>
                  <a:srgbClr val="C00000"/>
                </a:solidFill>
              </a:rPr>
              <a:t>Freeze</a:t>
            </a:r>
            <a:r>
              <a:rPr lang="en-US" altLang="zh-TW" sz="2400" dirty="0"/>
              <a:t> these layers during training (no change) and just train the </a:t>
            </a:r>
            <a:r>
              <a:rPr lang="en-US" altLang="zh-TW" sz="2400" dirty="0">
                <a:solidFill>
                  <a:srgbClr val="C00000"/>
                </a:solidFill>
              </a:rPr>
              <a:t>rest layers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C00000"/>
                </a:solidFill>
              </a:rPr>
              <a:t>target data</a:t>
            </a:r>
            <a:r>
              <a:rPr lang="en-US" altLang="zh-TW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solidFill>
                  <a:srgbClr val="C00000"/>
                </a:solidFill>
              </a:rPr>
              <a:t>Unfreeze</a:t>
            </a:r>
            <a:r>
              <a:rPr lang="en-US" altLang="zh-TW" sz="2400" dirty="0"/>
              <a:t> these layers and </a:t>
            </a:r>
            <a:r>
              <a:rPr lang="en-US" altLang="zh-TW" sz="2400" dirty="0">
                <a:solidFill>
                  <a:srgbClr val="C00000"/>
                </a:solidFill>
              </a:rPr>
              <a:t>fine-tune whole network</a:t>
            </a:r>
            <a:r>
              <a:rPr lang="en-US" altLang="zh-TW" sz="2400" dirty="0"/>
              <a:t> with smaller learning rate (smaller changes in weights) on target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FED5C-5C73-92C1-0752-08B9557F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78" y="3201389"/>
            <a:ext cx="6917449" cy="36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/>
            <a:r>
              <a:rPr lang="en-US" altLang="zh-TW" sz="4000" spc="-100" dirty="0"/>
              <a:t>Selection of Layers for Transfer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9321" y="15568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Depends on </a:t>
            </a:r>
            <a:r>
              <a:rPr lang="en-US" altLang="zh-TW" dirty="0">
                <a:solidFill>
                  <a:srgbClr val="C00000"/>
                </a:solidFill>
              </a:rPr>
              <a:t>architecture</a:t>
            </a:r>
            <a:r>
              <a:rPr lang="en-US" altLang="zh-TW" dirty="0"/>
              <a:t> of neural network and </a:t>
            </a:r>
            <a:r>
              <a:rPr lang="en-US" altLang="zh-TW" dirty="0">
                <a:solidFill>
                  <a:srgbClr val="C00000"/>
                </a:solidFill>
              </a:rPr>
              <a:t>domain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800" b="1" dirty="0"/>
              <a:t>CNN</a:t>
            </a:r>
            <a:r>
              <a:rPr lang="en-US" altLang="zh-TW" sz="2800" dirty="0"/>
              <a:t>: </a:t>
            </a:r>
            <a:r>
              <a:rPr lang="en-US" altLang="zh-TW" sz="2800" dirty="0">
                <a:solidFill>
                  <a:srgbClr val="C00000"/>
                </a:solidFill>
              </a:rPr>
              <a:t>first</a:t>
            </a:r>
            <a:r>
              <a:rPr lang="en-US" altLang="zh-TW" sz="2800" dirty="0"/>
              <a:t> convolutional layers are </a:t>
            </a:r>
            <a:r>
              <a:rPr lang="en-US" altLang="zh-TW" sz="2800" dirty="0">
                <a:solidFill>
                  <a:srgbClr val="C00000"/>
                </a:solidFill>
              </a:rPr>
              <a:t>general</a:t>
            </a:r>
            <a:r>
              <a:rPr lang="en-US" altLang="zh-TW" sz="2800" dirty="0"/>
              <a:t> learners which detect low-level notions of edges, visual shapes and </a:t>
            </a:r>
            <a:r>
              <a:rPr lang="en-US" altLang="zh-TW" sz="2800" dirty="0">
                <a:solidFill>
                  <a:srgbClr val="C00000"/>
                </a:solidFill>
              </a:rPr>
              <a:t>last</a:t>
            </a:r>
            <a:r>
              <a:rPr lang="en-US" altLang="zh-TW" sz="2800" dirty="0"/>
              <a:t> layers are </a:t>
            </a:r>
            <a:r>
              <a:rPr lang="en-US" altLang="zh-TW" sz="2800" dirty="0">
                <a:solidFill>
                  <a:srgbClr val="C00000"/>
                </a:solidFill>
              </a:rPr>
              <a:t>specific</a:t>
            </a:r>
            <a:r>
              <a:rPr lang="en-US" altLang="zh-TW" sz="2800" dirty="0"/>
              <a:t> learners which features such as eyes, feathers. Therefore,   usually, the </a:t>
            </a:r>
            <a:r>
              <a:rPr lang="en-US" altLang="zh-TW" sz="2800" dirty="0">
                <a:solidFill>
                  <a:srgbClr val="C00000"/>
                </a:solidFill>
              </a:rPr>
              <a:t>first</a:t>
            </a:r>
            <a:r>
              <a:rPr lang="en-US" altLang="zh-TW" sz="2800" dirty="0"/>
              <a:t> few layers are the </a:t>
            </a:r>
            <a:r>
              <a:rPr lang="en-US" altLang="zh-TW" sz="2800" dirty="0">
                <a:solidFill>
                  <a:srgbClr val="C00000"/>
                </a:solidFill>
              </a:rPr>
              <a:t>best to transfer  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01101-DE2B-38D0-87F0-229AAF6C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04" y="3725250"/>
            <a:ext cx="6624942" cy="2767625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27861D65-5F93-EC77-2150-D4E43F36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917" y="6490860"/>
            <a:ext cx="1764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8559747-7080-775A-4616-822A7D96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821" y="6488668"/>
            <a:ext cx="2035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ABEF3-038D-7528-B781-3B83B6902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623" y="6545930"/>
            <a:ext cx="3355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...</a:t>
            </a:r>
            <a:endParaRPr lang="en-US" altLang="en-US" sz="1800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0171121-0035-D184-AE15-735457C57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921" y="3857480"/>
            <a:ext cx="2003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Bird, Cat, Dog, ...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287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2733A2-946A-663B-8285-BB909EE7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97" y="4061318"/>
            <a:ext cx="6459483" cy="2614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163F-7AFE-5120-91F7-18F2E747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Shared Feature Extractor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18B2-E830-BE49-D45B-F9E1799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29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use a </a:t>
            </a:r>
            <a:r>
              <a:rPr lang="en-US" dirty="0">
                <a:solidFill>
                  <a:srgbClr val="C00000"/>
                </a:solidFill>
              </a:rPr>
              <a:t>pre-trained</a:t>
            </a:r>
            <a:r>
              <a:rPr lang="en-US" dirty="0"/>
              <a:t> model on a </a:t>
            </a:r>
            <a:r>
              <a:rPr lang="en-US" dirty="0">
                <a:solidFill>
                  <a:srgbClr val="C00000"/>
                </a:solidFill>
              </a:rPr>
              <a:t>large dataset </a:t>
            </a:r>
            <a:r>
              <a:rPr lang="en-US" dirty="0"/>
              <a:t>(source) as a feature extraction mechanism. Then, we can remove the output layer and use the entire network as a fixed feature extractor for the new data set with a </a:t>
            </a:r>
            <a:r>
              <a:rPr lang="en-US" dirty="0">
                <a:solidFill>
                  <a:srgbClr val="C00000"/>
                </a:solidFill>
              </a:rPr>
              <a:t>new output layer</a:t>
            </a:r>
            <a:r>
              <a:rPr lang="en-US" dirty="0"/>
              <a:t>.</a:t>
            </a:r>
          </a:p>
          <a:p>
            <a:r>
              <a:rPr lang="en-US" dirty="0"/>
              <a:t>This approach is Inspired by the success of models pre-trained on </a:t>
            </a:r>
            <a:r>
              <a:rPr lang="en-US" dirty="0">
                <a:solidFill>
                  <a:srgbClr val="C00000"/>
                </a:solidFill>
              </a:rPr>
              <a:t>ImageNet</a:t>
            </a:r>
            <a:r>
              <a:rPr lang="en-US" dirty="0"/>
              <a:t> in Computer Vision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91D84-1F8D-8665-D252-01FF8F083E3F}"/>
              </a:ext>
            </a:extLst>
          </p:cNvPr>
          <p:cNvSpPr txBox="1"/>
          <p:nvPr/>
        </p:nvSpPr>
        <p:spPr>
          <a:xfrm>
            <a:off x="838200" y="4768541"/>
            <a:ext cx="4423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ImageNet is an image database organized according to the WordNet hierarchy, in which each node of the hierarchy is depicted by hundreds and thousands of images.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ECDDEBC-2EDD-274F-0189-BCA61B10AFB6}"/>
              </a:ext>
            </a:extLst>
          </p:cNvPr>
          <p:cNvSpPr/>
          <p:nvPr/>
        </p:nvSpPr>
        <p:spPr>
          <a:xfrm rot="5400000">
            <a:off x="6954710" y="2012779"/>
            <a:ext cx="459059" cy="429966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9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transfer learning overview&#10;&#10;Description automatically generated">
            <a:extLst>
              <a:ext uri="{FF2B5EF4-FFF2-40B4-BE49-F238E27FC236}">
                <a16:creationId xmlns:a16="http://schemas.microsoft.com/office/drawing/2014/main" id="{8F10FA94-F9B8-57D0-D815-9F3F789BA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3121" y="2564524"/>
            <a:ext cx="5441402" cy="408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699D6-CC68-FB9E-B3BE-ABFC4C0A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Training using Back-propagation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7BDB-42CF-C69B-7C74-653EF3382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8117" cy="4351338"/>
          </a:xfrm>
        </p:spPr>
        <p:txBody>
          <a:bodyPr/>
          <a:lstStyle/>
          <a:p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first</a:t>
            </a:r>
            <a:r>
              <a:rPr lang="en-US" sz="2400" dirty="0"/>
              <a:t> training process on target data backpropagation starts from output and updates the layers </a:t>
            </a:r>
            <a:r>
              <a:rPr lang="en-US" sz="2400" dirty="0">
                <a:solidFill>
                  <a:srgbClr val="C00000"/>
                </a:solidFill>
              </a:rPr>
              <a:t>except frozen </a:t>
            </a:r>
            <a:r>
              <a:rPr lang="en-US" sz="2400" dirty="0"/>
              <a:t>layers.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fine-tuning</a:t>
            </a:r>
            <a:r>
              <a:rPr lang="en-US" sz="2400" dirty="0"/>
              <a:t> process </a:t>
            </a:r>
            <a:r>
              <a:rPr lang="en-US" sz="2400" dirty="0">
                <a:solidFill>
                  <a:srgbClr val="C00000"/>
                </a:solidFill>
              </a:rPr>
              <a:t>all</a:t>
            </a:r>
            <a:r>
              <a:rPr lang="en-US" sz="2400" dirty="0"/>
              <a:t> the layers are trained using during backpropagation using a </a:t>
            </a:r>
            <a:r>
              <a:rPr lang="en-US" sz="2400" dirty="0">
                <a:solidFill>
                  <a:srgbClr val="C00000"/>
                </a:solidFill>
              </a:rPr>
              <a:t>smaller learning rate</a:t>
            </a:r>
          </a:p>
          <a:p>
            <a:r>
              <a:rPr lang="en" sz="2400" dirty="0"/>
              <a:t>For fine tuning a </a:t>
            </a:r>
            <a:r>
              <a:rPr lang="en" sz="2400" dirty="0">
                <a:solidFill>
                  <a:srgbClr val="C00000"/>
                </a:solidFill>
              </a:rPr>
              <a:t>smaller learning </a:t>
            </a:r>
            <a:r>
              <a:rPr lang="en" sz="2400" dirty="0"/>
              <a:t>rate is used to avoid large changes in weights of pretrained model. </a:t>
            </a:r>
            <a:r>
              <a:rPr lang="en-US" sz="2400" dirty="0"/>
              <a:t>E</a:t>
            </a:r>
            <a:r>
              <a:rPr lang="en" sz="2400" dirty="0"/>
              <a:t>.g., </a:t>
            </a:r>
            <a:r>
              <a:rPr lang="en" sz="2400" dirty="0">
                <a:solidFill>
                  <a:srgbClr val="C00000"/>
                </a:solidFill>
              </a:rPr>
              <a:t>10%</a:t>
            </a:r>
            <a:r>
              <a:rPr lang="en" sz="2400" dirty="0"/>
              <a:t> of the original learning rate can be used in finetuning of </a:t>
            </a:r>
            <a:r>
              <a:rPr lang="en" sz="2400" dirty="0">
                <a:solidFill>
                  <a:srgbClr val="C00000"/>
                </a:solidFill>
              </a:rPr>
              <a:t>first layers</a:t>
            </a:r>
            <a:r>
              <a:rPr lang="en" sz="2400" dirty="0"/>
              <a:t>, and </a:t>
            </a:r>
            <a:r>
              <a:rPr lang="en" sz="2400" dirty="0">
                <a:solidFill>
                  <a:srgbClr val="C00000"/>
                </a:solidFill>
              </a:rPr>
              <a:t>1%</a:t>
            </a:r>
            <a:r>
              <a:rPr lang="en" sz="2400" dirty="0"/>
              <a:t> of the original learning rate can be used on </a:t>
            </a:r>
            <a:r>
              <a:rPr lang="en" sz="2400" dirty="0">
                <a:solidFill>
                  <a:srgbClr val="C00000"/>
                </a:solidFill>
              </a:rPr>
              <a:t>intermediate layers</a:t>
            </a:r>
            <a:r>
              <a:rPr lang="en" sz="2400" dirty="0"/>
              <a:t>.</a:t>
            </a:r>
          </a:p>
          <a:p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7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571F-51BE-9B05-47A3-7DF4915C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Fine-tuning Strategies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2BC159-9DA7-FC24-5749-D6A77D9F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0538"/>
              </p:ext>
            </p:extLst>
          </p:nvPr>
        </p:nvGraphicFramePr>
        <p:xfrm>
          <a:off x="1062291" y="3528630"/>
          <a:ext cx="10291509" cy="265176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287300">
                  <a:extLst>
                    <a:ext uri="{9D8B030D-6E8A-4147-A177-3AD203B41FA5}">
                      <a16:colId xmlns:a16="http://schemas.microsoft.com/office/drawing/2014/main" val="4198511394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62727279"/>
                    </a:ext>
                  </a:extLst>
                </a:gridCol>
                <a:gridCol w="5771148">
                  <a:extLst>
                    <a:ext uri="{9D8B030D-6E8A-4147-A177-3AD203B41FA5}">
                      <a16:colId xmlns:a16="http://schemas.microsoft.com/office/drawing/2014/main" val="2321215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Target dataset size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Dataset similarity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Recommendation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38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Large /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Very different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target model from scratch, use the architecture and initialize weights from the source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2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Large /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Similar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Transfer first layers of source and froze the rest during training target then fine-tune whole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336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Very different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Don't fine-tune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520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Similar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 feature extractor of a pre-trained model and train a classifier using target data, then fine-tune the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4402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AAC6A1-B762-4128-231F-84847EBC0417}"/>
              </a:ext>
            </a:extLst>
          </p:cNvPr>
          <p:cNvSpPr txBox="1"/>
          <p:nvPr/>
        </p:nvSpPr>
        <p:spPr>
          <a:xfrm>
            <a:off x="950493" y="1420281"/>
            <a:ext cx="108019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Usually, fine tuning is preferred when </a:t>
            </a:r>
            <a:r>
              <a:rPr lang="en-US" sz="2400" dirty="0">
                <a:solidFill>
                  <a:srgbClr val="C00000"/>
                </a:solidFill>
              </a:rPr>
              <a:t>target</a:t>
            </a:r>
            <a:r>
              <a:rPr lang="en-US" sz="2400" dirty="0"/>
              <a:t> dataset is relatively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, but regarding </a:t>
            </a:r>
            <a:r>
              <a:rPr lang="en-US" sz="2400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of neural network, </a:t>
            </a:r>
            <a:r>
              <a:rPr lang="en-US" sz="2400" dirty="0">
                <a:solidFill>
                  <a:srgbClr val="C00000"/>
                </a:solidFill>
              </a:rPr>
              <a:t>size</a:t>
            </a:r>
            <a:r>
              <a:rPr lang="en-US" sz="2400" dirty="0"/>
              <a:t> of target dataset. and </a:t>
            </a:r>
            <a:r>
              <a:rPr lang="en-US" sz="2400" dirty="0">
                <a:solidFill>
                  <a:srgbClr val="C00000"/>
                </a:solidFill>
              </a:rPr>
              <a:t>similarity</a:t>
            </a:r>
            <a:r>
              <a:rPr lang="en-US" sz="2400" dirty="0"/>
              <a:t> between source and target dataset different strategies can be applied.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8689-A125-EAED-1974-59F48316C0AA}"/>
              </a:ext>
            </a:extLst>
          </p:cNvPr>
          <p:cNvSpPr txBox="1"/>
          <p:nvPr/>
        </p:nvSpPr>
        <p:spPr>
          <a:xfrm>
            <a:off x="950493" y="3125918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E.g., for CNN:</a:t>
            </a:r>
          </a:p>
        </p:txBody>
      </p:sp>
    </p:spTree>
    <p:extLst>
      <p:ext uri="{BB962C8B-B14F-4D97-AF65-F5344CB8AC3E}">
        <p14:creationId xmlns:p14="http://schemas.microsoft.com/office/powerpoint/2010/main" val="307354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A6E663-3C7D-695D-F467-E738CB9B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1" y="4114799"/>
            <a:ext cx="6204858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98D83-102B-BA1B-272F-29C027EAEEB4}"/>
              </a:ext>
            </a:extLst>
          </p:cNvPr>
          <p:cNvSpPr txBox="1"/>
          <p:nvPr/>
        </p:nvSpPr>
        <p:spPr>
          <a:xfrm>
            <a:off x="352746" y="1120151"/>
            <a:ext cx="118392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discriminator in a GAN is simply a </a:t>
            </a:r>
            <a:r>
              <a:rPr lang="en-US" sz="2400" dirty="0">
                <a:solidFill>
                  <a:srgbClr val="C00000"/>
                </a:solidFill>
              </a:rPr>
              <a:t>classifier</a:t>
            </a:r>
            <a:r>
              <a:rPr lang="en-US" sz="2400" dirty="0"/>
              <a:t>. It tries to distinguish </a:t>
            </a:r>
            <a:r>
              <a:rPr lang="en-US" sz="2400" dirty="0">
                <a:solidFill>
                  <a:srgbClr val="C00000"/>
                </a:solidFill>
              </a:rPr>
              <a:t>real data </a:t>
            </a:r>
            <a:r>
              <a:rPr lang="en-US" sz="2400" dirty="0"/>
              <a:t>from the data created by the generator (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). It could use any network </a:t>
            </a:r>
            <a:r>
              <a:rPr lang="en-US" sz="2400" dirty="0">
                <a:solidFill>
                  <a:srgbClr val="C00000"/>
                </a:solidFill>
              </a:rPr>
              <a:t>architecture</a:t>
            </a:r>
            <a:r>
              <a:rPr lang="en-US" sz="2400" dirty="0"/>
              <a:t> appropriate to the type of data it's classifying (e.g., </a:t>
            </a:r>
            <a:r>
              <a:rPr lang="en-US" sz="2400" dirty="0">
                <a:solidFill>
                  <a:srgbClr val="C00000"/>
                </a:solidFill>
              </a:rPr>
              <a:t>CNN</a:t>
            </a:r>
            <a:r>
              <a:rPr lang="en-US" sz="2400" dirty="0"/>
              <a:t> for images).</a:t>
            </a:r>
            <a:endParaRPr lang="en-US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Real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 samples besides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fake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 samples generated by the generator.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Loss Function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discriminator </a:t>
            </a:r>
            <a:r>
              <a:rPr lang="en-US" sz="2400" dirty="0"/>
              <a:t>calculates the </a:t>
            </a:r>
            <a:r>
              <a:rPr lang="en-US" sz="2400" dirty="0">
                <a:solidFill>
                  <a:srgbClr val="C00000"/>
                </a:solidFill>
              </a:rPr>
              <a:t>discriminator loss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based on its ability 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correctly classify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 and fake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Backpropagation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Update the weights of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Söhne"/>
              </a:rPr>
              <a:t>the discriminator using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gradient decent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minimize discriminator loss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thus improving its ability 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distinguish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between real and fake samples.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F62DB-FC2C-B149-9D72-E9A7E2A52F51}"/>
              </a:ext>
            </a:extLst>
          </p:cNvPr>
          <p:cNvSpPr txBox="1"/>
          <p:nvPr/>
        </p:nvSpPr>
        <p:spPr>
          <a:xfrm>
            <a:off x="352746" y="350441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Discriminator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323DB-F2A2-B2FF-C75E-4DC2D583EADA}"/>
              </a:ext>
            </a:extLst>
          </p:cNvPr>
          <p:cNvSpPr txBox="1"/>
          <p:nvPr/>
        </p:nvSpPr>
        <p:spPr>
          <a:xfrm>
            <a:off x="8559475" y="4453021"/>
            <a:ext cx="715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CNN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6AAB0-5F62-FC61-D6A9-DAA8AA67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39" y="4876782"/>
            <a:ext cx="514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55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DC36-4149-F23B-A2ED-2364CAF8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Multi-Task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D743-ED4A-FC2B-C510-055927CC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Multi-Task Learning (MTL) a model is trained to perform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tasks simultaneously</a:t>
            </a:r>
            <a:r>
              <a:rPr lang="en-US" dirty="0"/>
              <a:t>. In deep learning, MTL refers to training a neural network to perform multiple tasks by </a:t>
            </a:r>
            <a:r>
              <a:rPr lang="en-US" dirty="0">
                <a:solidFill>
                  <a:srgbClr val="C00000"/>
                </a:solidFill>
              </a:rPr>
              <a:t>sharing</a:t>
            </a:r>
            <a:r>
              <a:rPr lang="en-US" dirty="0"/>
              <a:t> some of the network’s </a:t>
            </a:r>
            <a:r>
              <a:rPr lang="en-US" dirty="0">
                <a:solidFill>
                  <a:srgbClr val="C00000"/>
                </a:solidFill>
              </a:rPr>
              <a:t>layers</a:t>
            </a:r>
            <a:r>
              <a:rPr lang="en-US" dirty="0"/>
              <a:t> and parameters across tasks.</a:t>
            </a:r>
          </a:p>
          <a:p>
            <a:r>
              <a:rPr lang="en-US" dirty="0"/>
              <a:t>In MTL, the goal is to improve the </a:t>
            </a:r>
            <a:r>
              <a:rPr lang="en-US" dirty="0">
                <a:solidFill>
                  <a:srgbClr val="C00000"/>
                </a:solidFill>
              </a:rPr>
              <a:t>generalization</a:t>
            </a:r>
            <a:r>
              <a:rPr lang="en-US" dirty="0"/>
              <a:t> performance of the model by leveraging the information shared across tasks.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146B8-9872-41C1-1DAF-0160C772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31" y="4673600"/>
            <a:ext cx="39814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4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Hard Parameter Sharing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509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Common hidden layers </a:t>
            </a:r>
            <a:r>
              <a:rPr lang="en-US" altLang="zh-TW" dirty="0"/>
              <a:t>are shared for all tasks, while keeping several </a:t>
            </a:r>
            <a:r>
              <a:rPr lang="en-US" altLang="zh-TW" dirty="0">
                <a:solidFill>
                  <a:srgbClr val="C00000"/>
                </a:solidFill>
              </a:rPr>
              <a:t>task-specific</a:t>
            </a:r>
            <a:r>
              <a:rPr lang="en-US" altLang="zh-TW" dirty="0"/>
              <a:t> layers.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2757363" y="5492294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59348" y="331083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30357" y="4003533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21735" y="4861510"/>
            <a:ext cx="1616885" cy="206478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023376" y="5461234"/>
            <a:ext cx="1616885" cy="206478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1800107" y="3535863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82191" y="5755233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rot="13253207">
            <a:off x="2124946" y="435728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652071" y="5051128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2665420" y="564615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48580" y="4013122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241324" y="333157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193060" y="2832366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962765" y="2860042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 rot="18653207">
            <a:off x="3242587" y="4332608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6200000">
            <a:off x="3599212" y="357065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527047" y="287729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398056" y="3569993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089434" y="4427970"/>
            <a:ext cx="1616885" cy="206478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16200000">
            <a:off x="6867806" y="3102323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 rot="13253207">
            <a:off x="7192645" y="392374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8216279" y="3579582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309023" y="289803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260759" y="2398826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030464" y="2426502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 rot="18653207">
            <a:off x="8310286" y="3899068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 rot="16200000">
            <a:off x="8666911" y="313711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6582848" y="5107522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453857" y="5800218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923607" y="533254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284941" y="5751139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377685" y="5069593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 rot="16200000">
            <a:off x="8735573" y="5308669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向右箭號 47"/>
          <p:cNvSpPr/>
          <p:nvPr/>
        </p:nvSpPr>
        <p:spPr>
          <a:xfrm rot="19046201">
            <a:off x="7215153" y="4670572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右箭號 48"/>
          <p:cNvSpPr/>
          <p:nvPr/>
        </p:nvSpPr>
        <p:spPr>
          <a:xfrm rot="13149418">
            <a:off x="8393735" y="465566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111022" y="5919167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A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020443" y="5928756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B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88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3DC-4F30-04F9-773A-6713EC5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Training Shared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DB7A-E41C-B558-09C9-1C626268B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391"/>
            <a:ext cx="11260873" cy="4351338"/>
          </a:xfrm>
        </p:spPr>
        <p:txBody>
          <a:bodyPr/>
          <a:lstStyle/>
          <a:p>
            <a:r>
              <a:rPr lang="en-US" dirty="0"/>
              <a:t>During training shared layers, we can </a:t>
            </a:r>
            <a:r>
              <a:rPr lang="en-US" dirty="0">
                <a:solidFill>
                  <a:srgbClr val="C00000"/>
                </a:solidFill>
              </a:rPr>
              <a:t>add losses </a:t>
            </a:r>
            <a:r>
              <a:rPr lang="en-US" dirty="0"/>
              <a:t>of different tasks to calculate loss for shared layers.</a:t>
            </a:r>
          </a:p>
          <a:p>
            <a:r>
              <a:rPr lang="en-US" dirty="0"/>
              <a:t>If the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 of losses are so different, </a:t>
            </a:r>
            <a:r>
              <a:rPr lang="en-US" dirty="0">
                <a:solidFill>
                  <a:srgbClr val="C00000"/>
                </a:solidFill>
              </a:rPr>
              <a:t>one task dominates </a:t>
            </a:r>
            <a:r>
              <a:rPr lang="en-US" dirty="0"/>
              <a:t>the overall loss and training process.</a:t>
            </a:r>
          </a:p>
          <a:p>
            <a:r>
              <a:rPr lang="en-US" dirty="0"/>
              <a:t>By replacing the sum of losses with a </a:t>
            </a:r>
            <a:r>
              <a:rPr lang="en-US" dirty="0">
                <a:solidFill>
                  <a:srgbClr val="C00000"/>
                </a:solidFill>
              </a:rPr>
              <a:t>weighted sum</a:t>
            </a:r>
            <a:r>
              <a:rPr lang="en-US" dirty="0"/>
              <a:t>, we can adjust scales.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73D82-DBE7-CED0-6F04-B6E25796D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08" y="3833245"/>
            <a:ext cx="6268843" cy="3022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4A7FD8-C572-1D6B-B325-B55840C56F55}"/>
                  </a:ext>
                </a:extLst>
              </p:cNvPr>
              <p:cNvSpPr txBox="1"/>
              <p:nvPr/>
            </p:nvSpPr>
            <p:spPr>
              <a:xfrm>
                <a:off x="7842096" y="5462116"/>
                <a:ext cx="3286821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1" dirty="0">
                    <a:solidFill>
                      <a:schemeClr val="accent4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E1=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𝑇𝑟𝑎𝑔𝑒𝑡</m:t>
                    </m:r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1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4A7FD8-C572-1D6B-B325-B55840C56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96" y="5462116"/>
                <a:ext cx="3286821" cy="483466"/>
              </a:xfrm>
              <a:prstGeom prst="rect">
                <a:avLst/>
              </a:prstGeom>
              <a:blipFill>
                <a:blip r:embed="rId3"/>
                <a:stretch>
                  <a:fillRect l="-1481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BAECB6-07C6-9C28-1C9E-330F6B3E9F41}"/>
                  </a:ext>
                </a:extLst>
              </p:cNvPr>
              <p:cNvSpPr txBox="1"/>
              <p:nvPr/>
            </p:nvSpPr>
            <p:spPr>
              <a:xfrm>
                <a:off x="7842095" y="6118617"/>
                <a:ext cx="3286821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E2=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𝑇𝑟𝑎𝑔𝑒𝑡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BAECB6-07C6-9C28-1C9E-330F6B3E9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95" y="6118617"/>
                <a:ext cx="3286821" cy="483466"/>
              </a:xfrm>
              <a:prstGeom prst="rect">
                <a:avLst/>
              </a:prstGeom>
              <a:blipFill>
                <a:blip r:embed="rId4"/>
                <a:stretch>
                  <a:fillRect l="-1481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3D107F-16EB-4FFD-0C9D-90A0BF516DBC}"/>
                  </a:ext>
                </a:extLst>
              </p:cNvPr>
              <p:cNvSpPr txBox="1"/>
              <p:nvPr/>
            </p:nvSpPr>
            <p:spPr>
              <a:xfrm>
                <a:off x="7931306" y="4229140"/>
                <a:ext cx="2907680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1" dirty="0">
                    <a:latin typeface="Cambria Math" panose="02040503050406030204" pitchFamily="18" charset="0"/>
                  </a:rPr>
                  <a:t>E=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𝑇𝑟𝑎𝑔𝑒𝑡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3D107F-16EB-4FFD-0C9D-90A0BF51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306" y="4229140"/>
                <a:ext cx="2907680" cy="483466"/>
              </a:xfrm>
              <a:prstGeom prst="rect">
                <a:avLst/>
              </a:prstGeom>
              <a:blipFill>
                <a:blip r:embed="rId5"/>
                <a:stretch>
                  <a:fillRect l="-1677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380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ask&#10;&#10;Description automatically generated">
            <a:extLst>
              <a:ext uri="{FF2B5EF4-FFF2-40B4-BE49-F238E27FC236}">
                <a16:creationId xmlns:a16="http://schemas.microsoft.com/office/drawing/2014/main" id="{73F47716-539C-C655-5393-6F50547BE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" y="3429000"/>
            <a:ext cx="6105111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E5426-BFEC-BFE4-0729-093E7A62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Soft Parameter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18D2F-BA14-7BC5-25AE-E56624FF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model has their </a:t>
            </a:r>
            <a:r>
              <a:rPr lang="en-US" dirty="0">
                <a:solidFill>
                  <a:srgbClr val="C00000"/>
                </a:solidFill>
              </a:rPr>
              <a:t>own sets of weights</a:t>
            </a:r>
            <a:r>
              <a:rPr lang="en-US" dirty="0"/>
              <a:t> and biases but the distances between these parameters in different models are constrained / regularized in order to encourage the </a:t>
            </a:r>
            <a:r>
              <a:rPr lang="en-US" dirty="0">
                <a:solidFill>
                  <a:srgbClr val="C00000"/>
                </a:solidFill>
              </a:rPr>
              <a:t>parameters to be similar </a:t>
            </a:r>
            <a:r>
              <a:rPr lang="en-US" dirty="0"/>
              <a:t>and can represent all the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30C9A-D3C7-FDF8-53DB-50A75496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8" y="3870781"/>
            <a:ext cx="6897716" cy="22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83F2-47A4-75F0-16D0-810950E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Multi-Task Learning -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254F-A4FC-0552-3AA5-B658747C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MTL is most effective when the tasks are </a:t>
            </a:r>
            <a:r>
              <a:rPr lang="en-US" dirty="0">
                <a:solidFill>
                  <a:srgbClr val="C00000"/>
                </a:solidFill>
              </a:rPr>
              <a:t>related</a:t>
            </a:r>
            <a:r>
              <a:rPr lang="en-US" dirty="0"/>
              <a:t> or have some commonalities, such as natural language processing, and computer 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tasks are completely </a:t>
            </a:r>
            <a:r>
              <a:rPr lang="en-US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, MTL can lead to suboptimal performance compared to training a single-task model. Therefore, it is important to make sure that the shared features are useful for all tasks to avoid </a:t>
            </a:r>
            <a:r>
              <a:rPr lang="en-US" dirty="0">
                <a:solidFill>
                  <a:srgbClr val="C00000"/>
                </a:solidFill>
              </a:rPr>
              <a:t>negative transfer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architecture</a:t>
            </a:r>
            <a:r>
              <a:rPr lang="en-US" dirty="0"/>
              <a:t> of MTL should be carefully designed to </a:t>
            </a:r>
            <a:r>
              <a:rPr lang="en-US" dirty="0">
                <a:solidFill>
                  <a:srgbClr val="C00000"/>
                </a:solidFill>
              </a:rPr>
              <a:t>accommodate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the different tasks</a:t>
            </a:r>
            <a:r>
              <a:rPr lang="en-US" dirty="0"/>
              <a:t> and to make sure that the </a:t>
            </a:r>
            <a:r>
              <a:rPr lang="en-US" dirty="0">
                <a:solidFill>
                  <a:srgbClr val="C00000"/>
                </a:solidFill>
              </a:rPr>
              <a:t>shared features are useful </a:t>
            </a:r>
            <a:r>
              <a:rPr lang="en-US" dirty="0"/>
              <a:t>for all tasks.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95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AD746-F541-E7C3-1A00-65FE3BF4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29" y="3201593"/>
            <a:ext cx="4486255" cy="347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6FA46-6D80-77F7-3A8B-769A73A0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MTL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630A-D99F-A07D-2508-38CD2630B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2883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 Recognition and Computer Vision </a:t>
            </a:r>
            <a:r>
              <a:rPr lang="en-US" dirty="0"/>
              <a:t>: e.g., object detection and facial recognition together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 Driving Cars</a:t>
            </a:r>
            <a:r>
              <a:rPr lang="en-US" dirty="0"/>
              <a:t>: e.g., pedestrians, stop signs and other obstacles can be detected together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Multiple Prediction</a:t>
            </a:r>
            <a:r>
              <a:rPr lang="en-US" dirty="0"/>
              <a:t>: e.g., Multiple Stock Prediction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92A58CA-CEAC-6107-E231-5756074B1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16" y="4330798"/>
            <a:ext cx="4486255" cy="23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2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439" y="134138"/>
            <a:ext cx="10515600" cy="1325563"/>
          </a:xfrm>
        </p:spPr>
        <p:txBody>
          <a:bodyPr/>
          <a:lstStyle/>
          <a:p>
            <a:r>
              <a:rPr lang="en-US" altLang="zh-TW" sz="4000" spc="-100" dirty="0"/>
              <a:t>Progressive Neural Networks</a:t>
            </a:r>
            <a:endParaRPr lang="zh-TW" altLang="en-US" sz="4000"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4F3B2-F2C0-E8E9-EF29-662796E205B9}"/>
              </a:ext>
            </a:extLst>
          </p:cNvPr>
          <p:cNvSpPr txBox="1"/>
          <p:nvPr/>
        </p:nvSpPr>
        <p:spPr>
          <a:xfrm>
            <a:off x="918439" y="1497575"/>
            <a:ext cx="110642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Forgetting</a:t>
            </a:r>
            <a:r>
              <a:rPr lang="en-US" sz="2800" dirty="0"/>
              <a:t> can occur within a trained neural net during fine-tuning when important parameters within the network are changed to fit the new data, compromising the network’s ability to handle the old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Progressive</a:t>
            </a:r>
            <a:r>
              <a:rPr lang="en-US" sz="2800" dirty="0"/>
              <a:t> neural networks can expand their topology to incorporate new knowledge while </a:t>
            </a:r>
            <a:r>
              <a:rPr lang="en-US" sz="2800" dirty="0">
                <a:solidFill>
                  <a:srgbClr val="C00000"/>
                </a:solidFill>
              </a:rPr>
              <a:t>preserving the original </a:t>
            </a:r>
            <a:r>
              <a:rPr lang="en-US" sz="2800" dirty="0"/>
              <a:t>parameters for later use.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CE1845-5E5A-5681-3510-C0E19517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75" y="4155735"/>
            <a:ext cx="3795548" cy="27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3A77-A906-10F4-9553-B92FD54C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15"/>
            <a:ext cx="10515600" cy="1325563"/>
          </a:xfrm>
        </p:spPr>
        <p:txBody>
          <a:bodyPr/>
          <a:lstStyle/>
          <a:p>
            <a:r>
              <a:rPr lang="en-US" sz="4000" spc="-100" dirty="0"/>
              <a:t>Training Process</a:t>
            </a:r>
          </a:p>
        </p:txBody>
      </p:sp>
      <p:pic>
        <p:nvPicPr>
          <p:cNvPr id="5" name="Content Placeholder 4" descr="A blue drawing of a diagram&#10;&#10;Description automatically generated with medium confidence">
            <a:extLst>
              <a:ext uri="{FF2B5EF4-FFF2-40B4-BE49-F238E27FC236}">
                <a16:creationId xmlns:a16="http://schemas.microsoft.com/office/drawing/2014/main" id="{23F49BB0-542B-9EE0-48A8-588B0486D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47" y="4389120"/>
            <a:ext cx="1324765" cy="2468880"/>
          </a:xfrm>
        </p:spPr>
      </p:pic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ECDF47E7-0D53-84A2-58FA-C9247A34B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13" y="4328129"/>
            <a:ext cx="2089569" cy="2529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A59193-1F5A-9FA5-4493-9A901897B01F}"/>
              </a:ext>
            </a:extLst>
          </p:cNvPr>
          <p:cNvSpPr txBox="1"/>
          <p:nvPr/>
        </p:nvSpPr>
        <p:spPr>
          <a:xfrm>
            <a:off x="924605" y="1169800"/>
            <a:ext cx="106662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Training first (initial column) neural network to perform the </a:t>
            </a:r>
            <a:r>
              <a:rPr lang="en-US" sz="2400" dirty="0">
                <a:solidFill>
                  <a:srgbClr val="C00000"/>
                </a:solidFill>
              </a:rPr>
              <a:t>first task </a:t>
            </a:r>
            <a:r>
              <a:rPr lang="en-US" sz="2400" dirty="0"/>
              <a:t>then the weights are </a:t>
            </a:r>
            <a:r>
              <a:rPr lang="en-US" sz="2400" dirty="0">
                <a:solidFill>
                  <a:srgbClr val="C00000"/>
                </a:solidFill>
              </a:rPr>
              <a:t>frozen</a:t>
            </a:r>
            <a:r>
              <a:rPr lang="en-US" sz="2400" dirty="0"/>
              <a:t>, thus forgetting optimal weights for the first task is impossible.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outputs of layer </a:t>
            </a:r>
            <a:r>
              <a:rPr lang="en-US" sz="2400" i="1" dirty="0"/>
              <a:t>L</a:t>
            </a:r>
            <a:r>
              <a:rPr lang="en-US" sz="2400" dirty="0"/>
              <a:t> in the last network(s) becomes </a:t>
            </a:r>
            <a:r>
              <a:rPr lang="en-US" sz="2400" dirty="0">
                <a:solidFill>
                  <a:srgbClr val="C00000"/>
                </a:solidFill>
              </a:rPr>
              <a:t>additional inputs </a:t>
            </a:r>
            <a:r>
              <a:rPr lang="en-US" sz="2400" dirty="0"/>
              <a:t>to layer </a:t>
            </a:r>
            <a:r>
              <a:rPr lang="en-US" sz="2400" i="1" dirty="0"/>
              <a:t>L+1</a:t>
            </a:r>
            <a:r>
              <a:rPr lang="en-US" sz="2400" dirty="0"/>
              <a:t> in the new column of neural network. The new column is initialized with random weights and trained for the </a:t>
            </a:r>
            <a:r>
              <a:rPr lang="en-US" sz="2400" dirty="0">
                <a:solidFill>
                  <a:srgbClr val="C00000"/>
                </a:solidFill>
              </a:rPr>
              <a:t>next task</a:t>
            </a:r>
            <a:r>
              <a:rPr lang="en-US" sz="2400" dirty="0"/>
              <a:t>. After training the weights are frozen, thus forgetting optimal weights for this task is impossible.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Repeat step 2 for other tasks.</a:t>
            </a:r>
          </a:p>
        </p:txBody>
      </p:sp>
      <p:pic>
        <p:nvPicPr>
          <p:cNvPr id="11" name="Picture 10" descr="A diagram of a flowchart&#10;&#10;Description automatically generated">
            <a:extLst>
              <a:ext uri="{FF2B5EF4-FFF2-40B4-BE49-F238E27FC236}">
                <a16:creationId xmlns:a16="http://schemas.microsoft.com/office/drawing/2014/main" id="{1F724D84-30BA-0E02-21B1-DD7FB5331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5" y="4465358"/>
            <a:ext cx="2738087" cy="22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5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2AF-1BAF-6241-003E-2B95B833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Progressive Neural Networks - </a:t>
            </a:r>
            <a:r>
              <a:rPr lang="en-US" sz="4000" spc="-1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EA12-BEFB-EB2A-6A69-41F7B66EC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8349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During Training, each layer learns which information sources are most </a:t>
            </a:r>
            <a:r>
              <a:rPr lang="en-US" sz="2400" dirty="0">
                <a:solidFill>
                  <a:srgbClr val="C00000"/>
                </a:solidFill>
              </a:rPr>
              <a:t>effective</a:t>
            </a:r>
            <a:r>
              <a:rPr lang="en-US" sz="2400" dirty="0"/>
              <a:t> for carrying out its task. </a:t>
            </a:r>
          </a:p>
          <a:p>
            <a:pPr marL="0" indent="0">
              <a:buNone/>
            </a:pPr>
            <a:r>
              <a:rPr lang="en-US" sz="2400" dirty="0"/>
              <a:t>If it finds that some outputs from last models have all the information it needs, it can </a:t>
            </a:r>
            <a:r>
              <a:rPr lang="en-US" sz="2400" dirty="0">
                <a:solidFill>
                  <a:srgbClr val="C00000"/>
                </a:solidFill>
              </a:rPr>
              <a:t>zero-out</a:t>
            </a:r>
            <a:r>
              <a:rPr lang="en-US" sz="2400" dirty="0"/>
              <a:t> the other inputs. </a:t>
            </a:r>
          </a:p>
          <a:p>
            <a:pPr marL="0" indent="0">
              <a:buNone/>
            </a:pPr>
            <a:r>
              <a:rPr lang="en-US" sz="2400" dirty="0"/>
              <a:t>If it finds that the new task needs specific weights or some tuning of the weights it can </a:t>
            </a:r>
            <a:r>
              <a:rPr lang="en-US" sz="2400" dirty="0">
                <a:solidFill>
                  <a:srgbClr val="C00000"/>
                </a:solidFill>
              </a:rPr>
              <a:t>set its own </a:t>
            </a:r>
            <a:r>
              <a:rPr lang="en-US" sz="2400" dirty="0"/>
              <a:t>weights. </a:t>
            </a:r>
          </a:p>
          <a:p>
            <a:pPr marL="0" indent="0">
              <a:buNone/>
            </a:pPr>
            <a:r>
              <a:rPr lang="en-US" sz="2400" dirty="0"/>
              <a:t>All model are </a:t>
            </a:r>
            <a:r>
              <a:rPr lang="en-US" sz="2400" dirty="0">
                <a:solidFill>
                  <a:srgbClr val="C00000"/>
                </a:solidFill>
              </a:rPr>
              <a:t>specialized</a:t>
            </a:r>
            <a:r>
              <a:rPr lang="en-US" sz="2400" dirty="0"/>
              <a:t> for their </a:t>
            </a:r>
            <a:r>
              <a:rPr lang="en-US" sz="2400" dirty="0">
                <a:solidFill>
                  <a:srgbClr val="C00000"/>
                </a:solidFill>
              </a:rPr>
              <a:t>target</a:t>
            </a:r>
            <a:r>
              <a:rPr lang="en-US" sz="2400" dirty="0"/>
              <a:t> domain also take advantage of </a:t>
            </a:r>
            <a:r>
              <a:rPr lang="en-US" sz="2400" dirty="0">
                <a:solidFill>
                  <a:srgbClr val="C00000"/>
                </a:solidFill>
              </a:rPr>
              <a:t>other domains </a:t>
            </a:r>
          </a:p>
          <a:p>
            <a:pPr marL="0" indent="0">
              <a:buNone/>
            </a:pPr>
            <a:r>
              <a:rPr lang="en-US" sz="2400" dirty="0"/>
              <a:t>This can be a good strategy when there is </a:t>
            </a:r>
            <a:r>
              <a:rPr lang="en-US" sz="2400" dirty="0">
                <a:solidFill>
                  <a:srgbClr val="C00000"/>
                </a:solidFill>
              </a:rPr>
              <a:t>lots of data </a:t>
            </a:r>
            <a:r>
              <a:rPr lang="en-US" sz="2400" dirty="0"/>
              <a:t>in the pre-training </a:t>
            </a:r>
            <a:r>
              <a:rPr lang="en-US" sz="2400" dirty="0">
                <a:solidFill>
                  <a:srgbClr val="C00000"/>
                </a:solidFill>
              </a:rPr>
              <a:t>source</a:t>
            </a:r>
            <a:r>
              <a:rPr lang="en-US" sz="2400" dirty="0"/>
              <a:t> domain, and not so much in the target domain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70878647-7E67-BA09-D493-496C7303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98" y="4001294"/>
            <a:ext cx="2794637" cy="27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B474-E23A-C031-5448-C864DB63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Domain-Adversarial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BA3A-BA0F-EC12-8AB0-F1914479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9118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 domain-adversarial training, a neural network model is trained to simultaneously perform the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primary task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while being encouraged to learn features that are invariant across other domains (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general features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).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40A4-9C93-F8E1-AD40-36854DC5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36" y="3429000"/>
            <a:ext cx="8603027" cy="29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A60055-A3AD-2E8B-27FB-C720E9AE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17" y="3788230"/>
            <a:ext cx="6603097" cy="306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D4014-8AC3-F92B-1A78-C1031B72B126}"/>
              </a:ext>
            </a:extLst>
          </p:cNvPr>
          <p:cNvSpPr txBox="1"/>
          <p:nvPr/>
        </p:nvSpPr>
        <p:spPr>
          <a:xfrm>
            <a:off x="503433" y="938226"/>
            <a:ext cx="114351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generator part of a GAN learns to create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 by incorporating feedback from the discriminator. It learns to make the discriminator </a:t>
            </a:r>
            <a:r>
              <a:rPr lang="en-US" sz="2400" dirty="0">
                <a:solidFill>
                  <a:srgbClr val="C00000"/>
                </a:solidFill>
              </a:rPr>
              <a:t>classify</a:t>
            </a:r>
            <a:r>
              <a:rPr lang="en-US" sz="2400" dirty="0"/>
              <a:t> its output as </a:t>
            </a:r>
            <a:r>
              <a:rPr lang="en-US" sz="2400" dirty="0">
                <a:solidFill>
                  <a:srgbClr val="C00000"/>
                </a:solidFill>
              </a:rPr>
              <a:t>real</a:t>
            </a:r>
            <a:r>
              <a:rPr lang="en-US" sz="2400" dirty="0"/>
              <a:t>.</a:t>
            </a:r>
            <a:endParaRPr lang="en-US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it takes random input (</a:t>
            </a:r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noise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as input and generates fake data samples.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Loss Function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generator's loss (error) is calculated based on how well the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discriminator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was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fooled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The goal is to generate samples that the discriminator is more likely to classify as real.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Backpropagation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Update the weights of the generator using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gradient decent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minimize generator loss (maximize classification loss)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thus improving its ability to generate more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realistic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samples.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62EEB-780D-8D5F-2283-4FA214E0087F}"/>
              </a:ext>
            </a:extLst>
          </p:cNvPr>
          <p:cNvSpPr txBox="1"/>
          <p:nvPr/>
        </p:nvSpPr>
        <p:spPr>
          <a:xfrm>
            <a:off x="503433" y="134325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134C9-B4A4-7D37-2570-CB1BF101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853" y="4559060"/>
            <a:ext cx="514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8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Domain-adversarial Training - Example</a:t>
            </a:r>
            <a:endParaRPr lang="zh-TW" altLang="en-US" sz="4000" spc="-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31" y="2025016"/>
            <a:ext cx="8988539" cy="21498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8" y="3600741"/>
            <a:ext cx="3771899" cy="22299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861" y="4157465"/>
            <a:ext cx="1556266" cy="5247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423" y="5262013"/>
            <a:ext cx="1699475" cy="568646"/>
          </a:xfrm>
          <a:prstGeom prst="rect">
            <a:avLst/>
          </a:prstGeom>
        </p:spPr>
      </p:pic>
      <p:cxnSp>
        <p:nvCxnSpPr>
          <p:cNvPr id="8" name="直線單箭頭接點 7"/>
          <p:cNvCxnSpPr>
            <a:cxnSpLocks/>
            <a:endCxn id="7" idx="0"/>
          </p:cNvCxnSpPr>
          <p:nvPr/>
        </p:nvCxnSpPr>
        <p:spPr>
          <a:xfrm flipH="1">
            <a:off x="5382159" y="4620413"/>
            <a:ext cx="1196998" cy="641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6" idx="3"/>
          </p:cNvCxnSpPr>
          <p:nvPr/>
        </p:nvCxnSpPr>
        <p:spPr>
          <a:xfrm flipH="1" flipV="1">
            <a:off x="4810127" y="4419825"/>
            <a:ext cx="802718" cy="200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6">
            <a:extLst>
              <a:ext uri="{FF2B5EF4-FFF2-40B4-BE49-F238E27FC236}">
                <a16:creationId xmlns:a16="http://schemas.microsoft.com/office/drawing/2014/main" id="{0485FBB5-3E09-B1D8-3E42-39EB6CD2F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942" y="3405716"/>
            <a:ext cx="3942999" cy="1508450"/>
          </a:xfrm>
          <a:prstGeom prst="rect">
            <a:avLst/>
          </a:prstGeom>
        </p:spPr>
      </p:pic>
      <p:sp>
        <p:nvSpPr>
          <p:cNvPr id="14" name="箭號: 向右 7">
            <a:extLst>
              <a:ext uri="{FF2B5EF4-FFF2-40B4-BE49-F238E27FC236}">
                <a16:creationId xmlns:a16="http://schemas.microsoft.com/office/drawing/2014/main" id="{50CBE801-A23B-5684-5622-5E8FE7836ED9}"/>
              </a:ext>
            </a:extLst>
          </p:cNvPr>
          <p:cNvSpPr/>
          <p:nvPr/>
        </p:nvSpPr>
        <p:spPr>
          <a:xfrm rot="1678232">
            <a:off x="6278919" y="3515630"/>
            <a:ext cx="1252355" cy="403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971F14-5645-6F81-1F66-7D09F0FD3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28" y="5262013"/>
            <a:ext cx="2319025" cy="13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Domain-adversarial Training</a:t>
            </a:r>
            <a:endParaRPr lang="zh-TW" altLang="en-US" sz="4000" spc="-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81666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1" y="4015187"/>
            <a:ext cx="3386677" cy="129562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 rot="2380629">
            <a:off x="6545692" y="4011713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6" y="2668982"/>
            <a:ext cx="4124325" cy="10858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44434" y="4407706"/>
            <a:ext cx="3877162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only cheat the domain classifier, but satisfying label classifier at the same time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124700" y="1389290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40336" y="5310808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domain classification accuracy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96588" y="1506024"/>
            <a:ext cx="5543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 + Minimize domain classification accuracy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09850" y="2350833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17863" y="3914035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7863" y="221390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Label predictor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0337" y="3898749"/>
            <a:ext cx="3471041" cy="141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040337" y="2301498"/>
            <a:ext cx="3539077" cy="14805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152650" y="2394365"/>
            <a:ext cx="4343400" cy="1735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5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Domain-adversarial – Back Propagation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26892"/>
            <a:ext cx="11077876" cy="4351338"/>
          </a:xfrm>
        </p:spPr>
        <p:txBody>
          <a:bodyPr/>
          <a:lstStyle/>
          <a:p>
            <a:r>
              <a:rPr lang="en-US" altLang="zh-TW" dirty="0"/>
              <a:t>The network is trained using back-propagation on </a:t>
            </a:r>
            <a:r>
              <a:rPr lang="en-US" altLang="zh-TW" dirty="0">
                <a:solidFill>
                  <a:srgbClr val="C00000"/>
                </a:solidFill>
              </a:rPr>
              <a:t>two loss functions</a:t>
            </a:r>
          </a:p>
          <a:p>
            <a:r>
              <a:rPr lang="en-US" altLang="zh-TW" dirty="0"/>
              <a:t>Ideally, </a:t>
            </a:r>
            <a:r>
              <a:rPr lang="en-US" altLang="zh-TW" sz="2800" dirty="0"/>
              <a:t>domain classifier fails in the end and </a:t>
            </a:r>
            <a:r>
              <a:rPr lang="en-US" altLang="zh-TW" sz="2800" dirty="0">
                <a:solidFill>
                  <a:srgbClr val="C00000"/>
                </a:solidFill>
              </a:rPr>
              <a:t>cannot discriminate </a:t>
            </a:r>
            <a:r>
              <a:rPr lang="en-US" altLang="zh-TW" sz="2800" dirty="0"/>
              <a:t>which features belongs to each domain (</a:t>
            </a:r>
            <a:r>
              <a:rPr lang="en-US" altLang="zh-TW" dirty="0"/>
              <a:t>for two tasks the accuracy will be 0.5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0" y="3015274"/>
            <a:ext cx="7780422" cy="3296626"/>
          </a:xfrm>
          <a:prstGeom prst="rect">
            <a:avLst/>
          </a:prstGeom>
        </p:spPr>
      </p:pic>
      <p:sp>
        <p:nvSpPr>
          <p:cNvPr id="10" name="文字方塊 12">
            <a:extLst>
              <a:ext uri="{FF2B5EF4-FFF2-40B4-BE49-F238E27FC236}">
                <a16:creationId xmlns:a16="http://schemas.microsoft.com/office/drawing/2014/main" id="{4764164E-A483-9955-D09E-4144FACB2CBA}"/>
              </a:ext>
            </a:extLst>
          </p:cNvPr>
          <p:cNvSpPr txBox="1"/>
          <p:nvPr/>
        </p:nvSpPr>
        <p:spPr>
          <a:xfrm>
            <a:off x="137537" y="5712357"/>
            <a:ext cx="6107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6">
                    <a:lumMod val="50000"/>
                  </a:schemeClr>
                </a:solidFill>
              </a:rPr>
              <a:t>Try to minimize label classification loss function</a:t>
            </a:r>
          </a:p>
          <a:p>
            <a:pPr algn="ctr"/>
            <a:r>
              <a:rPr lang="en-US" altLang="zh-TW" sz="2400" dirty="0">
                <a:solidFill>
                  <a:schemeClr val="accent6">
                    <a:lumMod val="50000"/>
                  </a:schemeClr>
                </a:solidFill>
              </a:rPr>
              <a:t>+ maximize domain classification loss function</a:t>
            </a:r>
            <a:endParaRPr lang="zh-TW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文字方塊 11">
            <a:extLst>
              <a:ext uri="{FF2B5EF4-FFF2-40B4-BE49-F238E27FC236}">
                <a16:creationId xmlns:a16="http://schemas.microsoft.com/office/drawing/2014/main" id="{8C2B0BAC-3250-FFF3-8D3A-B79FC612E47B}"/>
              </a:ext>
            </a:extLst>
          </p:cNvPr>
          <p:cNvSpPr txBox="1"/>
          <p:nvPr/>
        </p:nvSpPr>
        <p:spPr>
          <a:xfrm>
            <a:off x="7126964" y="6027003"/>
            <a:ext cx="340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Try to minimize domain classification loss function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2F91A25B-E669-CBE4-1AB2-B898B1E1BEEE}"/>
              </a:ext>
            </a:extLst>
          </p:cNvPr>
          <p:cNvSpPr txBox="1"/>
          <p:nvPr/>
        </p:nvSpPr>
        <p:spPr>
          <a:xfrm>
            <a:off x="8673418" y="3942159"/>
            <a:ext cx="3683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</a:rPr>
              <a:t>Try to minimize label classification loss function</a:t>
            </a:r>
            <a:endParaRPr lang="zh-TW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38FE-5AAB-00DE-FC48-1C95E413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Zero-shot Learning</a:t>
            </a:r>
            <a:endParaRPr lang="en-US" sz="4000" spc="-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D540B-6B43-AA4A-F57D-29E1011A1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51132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Zero-shot learning (ZSL) a model is trained to recognize or perform tasks on classes or domains that it has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never seen during the training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 by leveraging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auxiliary information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or semantic embeddings about those classes.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028-5E74-ECEE-2E1A-977B9748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8" y="3161530"/>
            <a:ext cx="7663934" cy="363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3EBF-93A3-0512-BB59-E72728FD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Semantic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264E-59C6-719B-6A47-41F869ABA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118"/>
            <a:ext cx="110008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Each class or domain is associated with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semantic descriptions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attributes, word embeddings, or other forms of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auxiliary information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These embeddings encode high-level semantic features that describe the characteristics of each class, allowing the model to understand the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relationships between classes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even if it has not seen examples from all of them during training.</a:t>
            </a:r>
          </a:p>
          <a:p>
            <a:pPr marL="0" indent="0">
              <a:buNone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870775D-6FEE-0D95-B25A-8BD84880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58451"/>
              </p:ext>
            </p:extLst>
          </p:nvPr>
        </p:nvGraphicFramePr>
        <p:xfrm>
          <a:off x="6371839" y="4443506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75DA6AA-A773-4E2D-40E0-620FA4A53489}"/>
              </a:ext>
            </a:extLst>
          </p:cNvPr>
          <p:cNvSpPr txBox="1"/>
          <p:nvPr/>
        </p:nvSpPr>
        <p:spPr>
          <a:xfrm>
            <a:off x="5482741" y="5135181"/>
            <a:ext cx="9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99B138-A466-AFA8-7D4B-147B5206D0D3}"/>
              </a:ext>
            </a:extLst>
          </p:cNvPr>
          <p:cNvSpPr txBox="1"/>
          <p:nvPr/>
        </p:nvSpPr>
        <p:spPr>
          <a:xfrm>
            <a:off x="7497351" y="3990573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pic>
        <p:nvPicPr>
          <p:cNvPr id="8" name="Picture 6" descr="http://thenypost.files.wordpress.com/2014/01/dogs1.jpg">
            <a:extLst>
              <a:ext uri="{FF2B5EF4-FFF2-40B4-BE49-F238E27FC236}">
                <a16:creationId xmlns:a16="http://schemas.microsoft.com/office/drawing/2014/main" id="{A9F8BD71-F5BB-C113-12FA-3A55040F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65" y="4862568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圖片搜尋結果">
            <a:extLst>
              <a:ext uri="{FF2B5EF4-FFF2-40B4-BE49-F238E27FC236}">
                <a16:creationId xmlns:a16="http://schemas.microsoft.com/office/drawing/2014/main" id="{9D7222AC-7BEE-ADD8-45E9-803D2F2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16" y="4862568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「fish」的圖片搜尋結果">
            <a:extLst>
              <a:ext uri="{FF2B5EF4-FFF2-40B4-BE49-F238E27FC236}">
                <a16:creationId xmlns:a16="http://schemas.microsoft.com/office/drawing/2014/main" id="{0EF72CB0-0A8C-4C2D-7919-CE46DDF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60" y="4862569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20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EDE3-97B7-A4C3-F439-483471D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8C33-504B-1E56-77AA-7FA6AD76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15012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model is designed to incorporate both visual features (in tasks such as image classification) and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semantic embeddings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This allows the model to learn a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mapping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between visual features and semantic space, enabling it to make predictions for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unseen classes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based on their semantic descriptions.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4A1A8E06-EA48-292F-F4C5-34006024C87F}"/>
              </a:ext>
            </a:extLst>
          </p:cNvPr>
          <p:cNvSpPr/>
          <p:nvPr/>
        </p:nvSpPr>
        <p:spPr>
          <a:xfrm>
            <a:off x="7569474" y="4587378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 Model</a:t>
            </a:r>
            <a:endParaRPr lang="zh-TW" altLang="en-US" sz="2800" dirty="0"/>
          </a:p>
        </p:txBody>
      </p:sp>
      <p:sp>
        <p:nvSpPr>
          <p:cNvPr id="5" name="箭號: 向下 11">
            <a:extLst>
              <a:ext uri="{FF2B5EF4-FFF2-40B4-BE49-F238E27FC236}">
                <a16:creationId xmlns:a16="http://schemas.microsoft.com/office/drawing/2014/main" id="{362CB9B3-1919-1113-068F-7D9978A1F146}"/>
              </a:ext>
            </a:extLst>
          </p:cNvPr>
          <p:cNvSpPr/>
          <p:nvPr/>
        </p:nvSpPr>
        <p:spPr>
          <a:xfrm flipH="1" flipV="1">
            <a:off x="7969108" y="5403146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29">
            <a:extLst>
              <a:ext uri="{FF2B5EF4-FFF2-40B4-BE49-F238E27FC236}">
                <a16:creationId xmlns:a16="http://schemas.microsoft.com/office/drawing/2014/main" id="{3ABACDC0-8B7F-816A-AEDE-449242C68A3A}"/>
              </a:ext>
            </a:extLst>
          </p:cNvPr>
          <p:cNvCxnSpPr/>
          <p:nvPr/>
        </p:nvCxnSpPr>
        <p:spPr>
          <a:xfrm flipV="1">
            <a:off x="7669550" y="405571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30">
            <a:extLst>
              <a:ext uri="{FF2B5EF4-FFF2-40B4-BE49-F238E27FC236}">
                <a16:creationId xmlns:a16="http://schemas.microsoft.com/office/drawing/2014/main" id="{F61F850A-B6AB-D416-846E-6A210EC0FD04}"/>
              </a:ext>
            </a:extLst>
          </p:cNvPr>
          <p:cNvCxnSpPr/>
          <p:nvPr/>
        </p:nvCxnSpPr>
        <p:spPr>
          <a:xfrm flipV="1">
            <a:off x="8260551" y="405571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31">
            <a:extLst>
              <a:ext uri="{FF2B5EF4-FFF2-40B4-BE49-F238E27FC236}">
                <a16:creationId xmlns:a16="http://schemas.microsoft.com/office/drawing/2014/main" id="{2BFB9DB3-5AB3-C0E9-F188-F4C5472F3930}"/>
              </a:ext>
            </a:extLst>
          </p:cNvPr>
          <p:cNvCxnSpPr/>
          <p:nvPr/>
        </p:nvCxnSpPr>
        <p:spPr>
          <a:xfrm flipV="1">
            <a:off x="8832051" y="4055717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32">
            <a:extLst>
              <a:ext uri="{FF2B5EF4-FFF2-40B4-BE49-F238E27FC236}">
                <a16:creationId xmlns:a16="http://schemas.microsoft.com/office/drawing/2014/main" id="{6C40703B-C324-5C55-73C9-FB6C65FD4101}"/>
              </a:ext>
            </a:extLst>
          </p:cNvPr>
          <p:cNvSpPr txBox="1"/>
          <p:nvPr/>
        </p:nvSpPr>
        <p:spPr>
          <a:xfrm>
            <a:off x="7308052" y="370204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0" name="文字方塊 33">
            <a:extLst>
              <a:ext uri="{FF2B5EF4-FFF2-40B4-BE49-F238E27FC236}">
                <a16:creationId xmlns:a16="http://schemas.microsoft.com/office/drawing/2014/main" id="{F1094611-2543-7DD8-DD51-64BFE661AC5C}"/>
              </a:ext>
            </a:extLst>
          </p:cNvPr>
          <p:cNvSpPr txBox="1"/>
          <p:nvPr/>
        </p:nvSpPr>
        <p:spPr>
          <a:xfrm>
            <a:off x="7898599" y="369981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1" name="文字方塊 34">
            <a:extLst>
              <a:ext uri="{FF2B5EF4-FFF2-40B4-BE49-F238E27FC236}">
                <a16:creationId xmlns:a16="http://schemas.microsoft.com/office/drawing/2014/main" id="{F485887C-68A1-032C-9C75-4C8DCED9441B}"/>
              </a:ext>
            </a:extLst>
          </p:cNvPr>
          <p:cNvSpPr txBox="1"/>
          <p:nvPr/>
        </p:nvSpPr>
        <p:spPr>
          <a:xfrm>
            <a:off x="8424682" y="370572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graphicFrame>
        <p:nvGraphicFramePr>
          <p:cNvPr id="28" name="表格 3">
            <a:extLst>
              <a:ext uri="{FF2B5EF4-FFF2-40B4-BE49-F238E27FC236}">
                <a16:creationId xmlns:a16="http://schemas.microsoft.com/office/drawing/2014/main" id="{AF94106B-2902-46B3-7331-815002C07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8812"/>
              </p:ext>
            </p:extLst>
          </p:nvPr>
        </p:nvGraphicFramePr>
        <p:xfrm>
          <a:off x="1693961" y="4405005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30" name="文字方塊 6">
            <a:extLst>
              <a:ext uri="{FF2B5EF4-FFF2-40B4-BE49-F238E27FC236}">
                <a16:creationId xmlns:a16="http://schemas.microsoft.com/office/drawing/2014/main" id="{0F84510B-53C4-20BC-0B0A-C04ACFB8C9B6}"/>
              </a:ext>
            </a:extLst>
          </p:cNvPr>
          <p:cNvSpPr txBox="1"/>
          <p:nvPr/>
        </p:nvSpPr>
        <p:spPr>
          <a:xfrm>
            <a:off x="2819473" y="3952072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C3FC8C-D127-4A2E-F71A-47EC5499AE95}"/>
              </a:ext>
            </a:extLst>
          </p:cNvPr>
          <p:cNvSpPr txBox="1"/>
          <p:nvPr/>
        </p:nvSpPr>
        <p:spPr>
          <a:xfrm>
            <a:off x="7573281" y="6065356"/>
            <a:ext cx="14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 Image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7890609-639F-D775-1CEE-6E1E877F1B62}"/>
              </a:ext>
            </a:extLst>
          </p:cNvPr>
          <p:cNvSpPr/>
          <p:nvPr/>
        </p:nvSpPr>
        <p:spPr>
          <a:xfrm>
            <a:off x="5717729" y="4343572"/>
            <a:ext cx="1192176" cy="496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95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Zero-shot Learning – Training Model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958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/>
              <a:t>The model is trained to </a:t>
            </a:r>
            <a:r>
              <a:rPr lang="en-US" altLang="zh-TW" sz="3200" dirty="0">
                <a:solidFill>
                  <a:srgbClr val="C00000"/>
                </a:solidFill>
              </a:rPr>
              <a:t>extract features</a:t>
            </a:r>
            <a:r>
              <a:rPr lang="en-US" altLang="zh-TW" sz="3200" dirty="0"/>
              <a:t> using samples in the training dataset and classify based on </a:t>
            </a:r>
            <a:r>
              <a:rPr lang="en-US" altLang="zh-TW" sz="3200" dirty="0">
                <a:solidFill>
                  <a:srgbClr val="C00000"/>
                </a:solidFill>
              </a:rPr>
              <a:t>semantic embeddings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6608" y="4419602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2" name="箭號: 向下 11"/>
          <p:cNvSpPr/>
          <p:nvPr/>
        </p:nvSpPr>
        <p:spPr>
          <a:xfrm flipH="1" flipV="1">
            <a:off x="3226242" y="5235370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09" y="5772800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117226" y="4413711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20" name="箭號: 向下 19"/>
          <p:cNvSpPr/>
          <p:nvPr/>
        </p:nvSpPr>
        <p:spPr>
          <a:xfrm flipH="1" flipV="1">
            <a:off x="1516860" y="5229479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60" y="5772800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單箭頭接點 22"/>
          <p:cNvCxnSpPr/>
          <p:nvPr/>
        </p:nvCxnSpPr>
        <p:spPr>
          <a:xfrm flipV="1">
            <a:off x="1192559" y="390607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1783560" y="390607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355060" y="390607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31061" y="3552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421608" y="355017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947691" y="355608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2926684" y="3887941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517685" y="3887941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089185" y="3887941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565186" y="35342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155733" y="353203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681816" y="353795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729316" y="3181435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3350098" y="3181435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3921598" y="3181435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963602" y="3181435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84384" y="3181435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2155884" y="3181435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75810BAA-8F56-8D40-A10D-9DA1B52BB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313924"/>
              </p:ext>
            </p:extLst>
          </p:nvPr>
        </p:nvGraphicFramePr>
        <p:xfrm>
          <a:off x="5353055" y="3181435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CDDC75-2838-9B88-92DC-240B297361F3}"/>
              </a:ext>
            </a:extLst>
          </p:cNvPr>
          <p:cNvSpPr/>
          <p:nvPr/>
        </p:nvSpPr>
        <p:spPr>
          <a:xfrm>
            <a:off x="4439303" y="3360054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F4F8C3-5E45-088A-62F9-ECD54E4D6C52}"/>
              </a:ext>
            </a:extLst>
          </p:cNvPr>
          <p:cNvSpPr/>
          <p:nvPr/>
        </p:nvSpPr>
        <p:spPr>
          <a:xfrm>
            <a:off x="9241324" y="3360054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A7213-2799-BA7D-3692-F7829F71001C}"/>
              </a:ext>
            </a:extLst>
          </p:cNvPr>
          <p:cNvSpPr txBox="1"/>
          <p:nvPr/>
        </p:nvSpPr>
        <p:spPr>
          <a:xfrm>
            <a:off x="10221627" y="3239269"/>
            <a:ext cx="1953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Output of model: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Chimp        Dog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74A01-0A47-6B46-EA75-6F80A34A04DE}"/>
              </a:ext>
            </a:extLst>
          </p:cNvPr>
          <p:cNvSpPr txBox="1"/>
          <p:nvPr/>
        </p:nvSpPr>
        <p:spPr>
          <a:xfrm>
            <a:off x="130389" y="5742338"/>
            <a:ext cx="141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Label: </a:t>
            </a:r>
            <a:r>
              <a:rPr lang="en-US" altLang="zh-TW" b="1" dirty="0">
                <a:solidFill>
                  <a:srgbClr val="C00000"/>
                </a:solidFill>
              </a:rPr>
              <a:t>Chimp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65289-E03D-7B9B-F6AC-B3476FBD0A4E}"/>
              </a:ext>
            </a:extLst>
          </p:cNvPr>
          <p:cNvSpPr txBox="1"/>
          <p:nvPr/>
        </p:nvSpPr>
        <p:spPr>
          <a:xfrm>
            <a:off x="3847855" y="5707902"/>
            <a:ext cx="141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Label: </a:t>
            </a:r>
            <a:r>
              <a:rPr lang="en-US" altLang="zh-TW" b="1" dirty="0">
                <a:solidFill>
                  <a:srgbClr val="C00000"/>
                </a:solidFill>
              </a:rPr>
              <a:t>Dog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DB68E-4E97-4C4B-7CBA-A0DCDB6A7B82}"/>
              </a:ext>
            </a:extLst>
          </p:cNvPr>
          <p:cNvSpPr txBox="1"/>
          <p:nvPr/>
        </p:nvSpPr>
        <p:spPr>
          <a:xfrm>
            <a:off x="5580074" y="5458570"/>
            <a:ext cx="6115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</a:rPr>
              <a:t>Using real labels of training data and output of the model, loss will be calculated during training and weights are adjust using backpropagation process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E9E23-5415-A457-93F5-8E56EDD93A70}"/>
              </a:ext>
            </a:extLst>
          </p:cNvPr>
          <p:cNvSpPr/>
          <p:nvPr/>
        </p:nvSpPr>
        <p:spPr>
          <a:xfrm>
            <a:off x="5412917" y="4312519"/>
            <a:ext cx="2765502" cy="33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ECE99-6DC8-D315-CB3A-9EF20A0F33FF}"/>
              </a:ext>
            </a:extLst>
          </p:cNvPr>
          <p:cNvSpPr/>
          <p:nvPr/>
        </p:nvSpPr>
        <p:spPr>
          <a:xfrm>
            <a:off x="5412917" y="3570534"/>
            <a:ext cx="2765502" cy="33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-100" dirty="0"/>
              <a:t>Zero-shot Learning - Inference </a:t>
            </a:r>
            <a:endParaRPr lang="zh-TW" altLang="en-US" sz="4000" spc="-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4025" y="1825625"/>
            <a:ext cx="1090542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/>
              <a:t>On </a:t>
            </a:r>
            <a:r>
              <a:rPr lang="en-US" altLang="zh-TW" sz="2800" dirty="0">
                <a:solidFill>
                  <a:srgbClr val="C00000"/>
                </a:solidFill>
              </a:rPr>
              <a:t>unseen</a:t>
            </a:r>
            <a:r>
              <a:rPr lang="en-US" altLang="zh-TW" sz="2800" dirty="0"/>
              <a:t> data during training, the model selects the class with the </a:t>
            </a:r>
            <a:r>
              <a:rPr lang="en-US" altLang="zh-TW" sz="2800" dirty="0">
                <a:solidFill>
                  <a:srgbClr val="C00000"/>
                </a:solidFill>
              </a:rPr>
              <a:t>most similarity </a:t>
            </a:r>
            <a:r>
              <a:rPr lang="en-US" altLang="zh-TW" sz="2800" dirty="0"/>
              <a:t>to the attributes detected in the image</a:t>
            </a: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254203" y="3886312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1845204" y="3886312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416704" y="3886312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92705" y="353263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483252" y="353041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09335" y="353632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056835" y="3179806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77617" y="3179806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249117" y="3179806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166169" y="4171128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38649" y="498497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fish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14" y="5312541"/>
            <a:ext cx="1358070" cy="1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67310E8A-17D4-5A9A-5DBC-FB78F1B54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05391"/>
              </p:ext>
            </p:extLst>
          </p:nvPr>
        </p:nvGraphicFramePr>
        <p:xfrm>
          <a:off x="3875587" y="3179806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3976C001-B31F-458F-7696-5C1DB27897C3}"/>
              </a:ext>
            </a:extLst>
          </p:cNvPr>
          <p:cNvSpPr/>
          <p:nvPr/>
        </p:nvSpPr>
        <p:spPr>
          <a:xfrm>
            <a:off x="2961835" y="3358425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8092DE-A2BA-4C7F-B465-6D20A46E1CAC}"/>
              </a:ext>
            </a:extLst>
          </p:cNvPr>
          <p:cNvSpPr/>
          <p:nvPr/>
        </p:nvSpPr>
        <p:spPr>
          <a:xfrm>
            <a:off x="7763856" y="3358425"/>
            <a:ext cx="836909" cy="50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CB750-F333-81D3-0AAF-44F43F1C7CA8}"/>
              </a:ext>
            </a:extLst>
          </p:cNvPr>
          <p:cNvSpPr txBox="1"/>
          <p:nvPr/>
        </p:nvSpPr>
        <p:spPr>
          <a:xfrm>
            <a:off x="8744159" y="3237640"/>
            <a:ext cx="1953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Output of model: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Fish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8E4807-3F4E-6F2C-7F1E-1E9C00A51BB8}"/>
              </a:ext>
            </a:extLst>
          </p:cNvPr>
          <p:cNvSpPr/>
          <p:nvPr/>
        </p:nvSpPr>
        <p:spPr>
          <a:xfrm>
            <a:off x="3907670" y="3883971"/>
            <a:ext cx="2765502" cy="33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59674-DAEF-E632-60B8-A1DA6C13614F}"/>
              </a:ext>
            </a:extLst>
          </p:cNvPr>
          <p:cNvSpPr txBox="1"/>
          <p:nvPr/>
        </p:nvSpPr>
        <p:spPr>
          <a:xfrm>
            <a:off x="3786978" y="5398861"/>
            <a:ext cx="6360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Sometimes only part of features are aligned, in such cases we can use Bayesian inference to select class with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3185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9611-19DB-1EF3-F331-BA4B2380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Graph-based 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05870-B828-2644-3CC4-449A5C56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Graph-based approaches to Zero Shot Learning involve constructing a graph / </a:t>
            </a:r>
            <a:r>
              <a:rPr lang="en-US" dirty="0">
                <a:solidFill>
                  <a:srgbClr val="C00000"/>
                </a:solidFill>
              </a:rPr>
              <a:t>ontology</a:t>
            </a:r>
            <a:r>
              <a:rPr lang="en-US" dirty="0"/>
              <a:t> where nodes represent the </a:t>
            </a:r>
            <a:r>
              <a:rPr lang="en-US" dirty="0">
                <a:solidFill>
                  <a:srgbClr val="C00000"/>
                </a:solidFill>
              </a:rPr>
              <a:t>classes</a:t>
            </a:r>
            <a:r>
              <a:rPr lang="en-US" dirty="0"/>
              <a:t> and edges represent the </a:t>
            </a:r>
            <a:r>
              <a:rPr lang="en-US" dirty="0">
                <a:solidFill>
                  <a:srgbClr val="C00000"/>
                </a:solidFill>
              </a:rPr>
              <a:t>semantic relationships </a:t>
            </a:r>
            <a:r>
              <a:rPr lang="en-US" dirty="0"/>
              <a:t>between them. This allows the model to make predictions about unseen classes based on their relationships with seen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1447B-9945-94BD-2B84-57C75EE1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691" y="3429000"/>
            <a:ext cx="36361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43BC-9D9D-8318-EF82-909F5B1D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0" dirty="0"/>
              <a:t>Application of </a:t>
            </a:r>
            <a:r>
              <a:rPr lang="en-US" altLang="zh-TW" sz="4000" spc="-100" dirty="0"/>
              <a:t>Zero-shot Learning</a:t>
            </a:r>
            <a:r>
              <a:rPr lang="en-US" sz="4000" spc="-1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ABC1-EA92-E341-31FB-60F6DDD81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2815" cy="4351338"/>
          </a:xfrm>
        </p:spPr>
        <p:txBody>
          <a:bodyPr/>
          <a:lstStyle/>
          <a:p>
            <a:r>
              <a:rPr lang="en-US" b="1" dirty="0"/>
              <a:t>Object Recognition and Computer Vision </a:t>
            </a:r>
            <a:r>
              <a:rPr lang="en-US" dirty="0"/>
              <a:t>: e.g., </a:t>
            </a:r>
            <a:r>
              <a:rPr lang="en-US" dirty="0">
                <a:solidFill>
                  <a:srgbClr val="C00000"/>
                </a:solidFill>
              </a:rPr>
              <a:t>unknown object detection </a:t>
            </a:r>
            <a:r>
              <a:rPr lang="en-US" dirty="0"/>
              <a:t>in autonomous vehicles </a:t>
            </a:r>
          </a:p>
          <a:p>
            <a:r>
              <a:rPr lang="en-US" b="1" dirty="0"/>
              <a:t>Medical Diagnostics and Healthcare </a:t>
            </a:r>
            <a:r>
              <a:rPr lang="en-US" dirty="0"/>
              <a:t>: e.g., </a:t>
            </a:r>
            <a:r>
              <a:rPr lang="en-US" dirty="0">
                <a:solidFill>
                  <a:srgbClr val="C00000"/>
                </a:solidFill>
              </a:rPr>
              <a:t>unforeseen diseases </a:t>
            </a:r>
            <a:r>
              <a:rPr lang="en-US" dirty="0"/>
              <a:t>in medical imaging</a:t>
            </a:r>
          </a:p>
          <a:p>
            <a:r>
              <a:rPr lang="en-US" b="1" dirty="0"/>
              <a:t>Robotics and Human-Computer Interaction</a:t>
            </a:r>
            <a:r>
              <a:rPr lang="en-US" dirty="0"/>
              <a:t>: e.g., a </a:t>
            </a:r>
            <a:r>
              <a:rPr lang="en-US" dirty="0">
                <a:solidFill>
                  <a:srgbClr val="C00000"/>
                </a:solidFill>
              </a:rPr>
              <a:t>robot can understand </a:t>
            </a:r>
            <a:r>
              <a:rPr lang="en-US" dirty="0"/>
              <a:t>a new command by associating it with known commands with similar meanings.</a:t>
            </a:r>
          </a:p>
          <a:p>
            <a:r>
              <a:rPr lang="en-US" b="1" dirty="0"/>
              <a:t>Generative Models</a:t>
            </a:r>
            <a:r>
              <a:rPr lang="en-US" dirty="0"/>
              <a:t>: e.g., </a:t>
            </a:r>
            <a:r>
              <a:rPr lang="en-US" dirty="0">
                <a:solidFill>
                  <a:srgbClr val="C00000"/>
                </a:solidFill>
              </a:rPr>
              <a:t>create images </a:t>
            </a:r>
            <a:r>
              <a:rPr lang="en-US" dirty="0"/>
              <a:t>that goes beyond their training sets, significantly expanding their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58" y="303384"/>
            <a:ext cx="10515600" cy="1325563"/>
          </a:xfrm>
        </p:spPr>
        <p:txBody>
          <a:bodyPr/>
          <a:lstStyle/>
          <a:p>
            <a:r>
              <a:rPr lang="en-US" sz="4000" dirty="0"/>
              <a:t>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959" y="1517630"/>
            <a:ext cx="8420246" cy="4296014"/>
          </a:xfrm>
        </p:spPr>
        <p:txBody>
          <a:bodyPr>
            <a:noAutofit/>
          </a:bodyPr>
          <a:lstStyle/>
          <a:p>
            <a:r>
              <a:rPr lang="en-US" sz="2400" dirty="0"/>
              <a:t>Training process as a </a:t>
            </a:r>
            <a:r>
              <a:rPr lang="en-US" sz="2400" dirty="0">
                <a:solidFill>
                  <a:srgbClr val="C00000"/>
                </a:solidFill>
              </a:rPr>
              <a:t>game</a:t>
            </a:r>
            <a:r>
              <a:rPr lang="en-US" sz="2400" dirty="0"/>
              <a:t> between generator and a discriminative networks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tries to </a:t>
            </a:r>
            <a:r>
              <a:rPr lang="en-US" sz="2400" dirty="0">
                <a:solidFill>
                  <a:srgbClr val="C00000"/>
                </a:solidFill>
              </a:rPr>
              <a:t>fool</a:t>
            </a:r>
            <a:r>
              <a:rPr lang="en-US" sz="2400" dirty="0"/>
              <a:t> Discriminator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tries </a:t>
            </a:r>
            <a:r>
              <a:rPr lang="en-US" sz="2400" dirty="0">
                <a:solidFill>
                  <a:srgbClr val="C00000"/>
                </a:solidFill>
              </a:rPr>
              <a:t>not to be fooled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Models are </a:t>
            </a:r>
            <a:r>
              <a:rPr lang="en-US" sz="2400" dirty="0">
                <a:solidFill>
                  <a:srgbClr val="C00000"/>
                </a:solidFill>
              </a:rPr>
              <a:t>trained together</a:t>
            </a:r>
          </a:p>
          <a:p>
            <a:pPr lvl="1"/>
            <a:r>
              <a:rPr lang="en-US" sz="1800" dirty="0"/>
              <a:t>As Generator gets better, Discriminator has a more challenging task</a:t>
            </a:r>
          </a:p>
          <a:p>
            <a:pPr lvl="1"/>
            <a:r>
              <a:rPr lang="en-US" sz="1800" dirty="0"/>
              <a:t>As Discriminator gets better, Generator has a more challenging task</a:t>
            </a:r>
          </a:p>
          <a:p>
            <a:r>
              <a:rPr lang="en-US" sz="2400" dirty="0"/>
              <a:t>During this competition both model </a:t>
            </a:r>
            <a:r>
              <a:rPr lang="en-US" sz="2400" dirty="0">
                <a:solidFill>
                  <a:srgbClr val="C00000"/>
                </a:solidFill>
              </a:rPr>
              <a:t>get stronger</a:t>
            </a:r>
          </a:p>
          <a:p>
            <a:endParaRPr lang="en-US" sz="2400" dirty="0"/>
          </a:p>
          <a:p>
            <a:r>
              <a:rPr lang="en-US" sz="2400" dirty="0"/>
              <a:t>Ultimately, the discriminator model is not important</a:t>
            </a:r>
          </a:p>
          <a:p>
            <a:pPr marL="0" indent="0">
              <a:buNone/>
            </a:pPr>
            <a:r>
              <a:rPr lang="en-US" sz="2400" dirty="0"/>
              <a:t>  (Its role is to force generator to work harder)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11477" y="1690688"/>
            <a:ext cx="1442323" cy="1673666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1500" b="1" dirty="0">
                  <a:solidFill>
                    <a:srgbClr val="A09D00"/>
                  </a:solidFill>
                </a:rPr>
              </a:br>
              <a:r>
                <a:rPr lang="en-US" sz="15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5" y="725558"/>
              <a:ext cx="2644996" cy="7278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755857" y="3874479"/>
            <a:ext cx="1238139" cy="2224917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1500" b="1" dirty="0">
                      <a:solidFill>
                        <a:srgbClr val="27D5F0"/>
                      </a:solidFill>
                    </a:rPr>
                  </a:br>
                  <a:r>
                    <a:rPr lang="en-US" sz="15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1500" b="1" i="1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15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9140222" y="3871841"/>
            <a:ext cx="1306100" cy="1647206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584389" y="3300591"/>
            <a:ext cx="74141" cy="74141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0265475" y="3300591"/>
            <a:ext cx="379348" cy="447491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607921" y="3311476"/>
            <a:ext cx="379348" cy="447491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78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FE00-A250-0740-2100-6E8D92A2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70" y="103771"/>
            <a:ext cx="10515600" cy="1325563"/>
          </a:xfrm>
        </p:spPr>
        <p:txBody>
          <a:bodyPr/>
          <a:lstStyle/>
          <a:p>
            <a:r>
              <a:rPr lang="en-US" sz="4000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053F-6260-8759-463E-3BF3BAAB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42942"/>
            <a:ext cx="1071154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GAN training proceeds in </a:t>
            </a:r>
            <a:r>
              <a:rPr lang="en-US" sz="2400" dirty="0">
                <a:solidFill>
                  <a:srgbClr val="C00000"/>
                </a:solidFill>
              </a:rPr>
              <a:t>alternating</a:t>
            </a:r>
            <a:r>
              <a:rPr lang="en-US" sz="2400" dirty="0"/>
              <a:t> periods:</a:t>
            </a:r>
          </a:p>
          <a:p>
            <a:pPr marL="682625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trains for </a:t>
            </a:r>
            <a:r>
              <a:rPr lang="en-US" sz="2400" dirty="0">
                <a:solidFill>
                  <a:srgbClr val="C00000"/>
                </a:solidFill>
              </a:rPr>
              <a:t>one or more</a:t>
            </a:r>
            <a:r>
              <a:rPr lang="en-US" sz="2400" dirty="0"/>
              <a:t> epochs to minimize classification loss.</a:t>
            </a:r>
          </a:p>
          <a:p>
            <a:pPr marL="682625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trains for </a:t>
            </a:r>
            <a:r>
              <a:rPr lang="en-US" sz="2400" dirty="0">
                <a:solidFill>
                  <a:srgbClr val="C00000"/>
                </a:solidFill>
              </a:rPr>
              <a:t>one or more</a:t>
            </a:r>
            <a:r>
              <a:rPr lang="en-US" sz="2400" dirty="0"/>
              <a:t> epochs to maximize classification loss.</a:t>
            </a:r>
          </a:p>
          <a:p>
            <a:pPr marL="225425" lvl="1" indent="0">
              <a:buNone/>
            </a:pPr>
            <a:r>
              <a:rPr lang="en-US" dirty="0"/>
              <a:t>The generator and discriminator training is </a:t>
            </a:r>
            <a:r>
              <a:rPr lang="en-US" dirty="0">
                <a:solidFill>
                  <a:srgbClr val="C00000"/>
                </a:solidFill>
              </a:rPr>
              <a:t>repeated</a:t>
            </a:r>
            <a:r>
              <a:rPr lang="en-US" dirty="0"/>
              <a:t> till a stopping criterion is met.</a:t>
            </a:r>
          </a:p>
          <a:p>
            <a:pPr marL="225425" lvl="1" indent="0">
              <a:buNone/>
            </a:pPr>
            <a:endParaRPr lang="en-US" dirty="0"/>
          </a:p>
          <a:p>
            <a:pPr marL="339725" lvl="1" indent="-114300"/>
            <a:r>
              <a:rPr lang="en-US" dirty="0"/>
              <a:t>Every time the </a:t>
            </a:r>
            <a:r>
              <a:rPr lang="en-US" dirty="0">
                <a:solidFill>
                  <a:srgbClr val="C00000"/>
                </a:solidFill>
              </a:rPr>
              <a:t>discriminator notices </a:t>
            </a:r>
            <a:r>
              <a:rPr lang="en-US" dirty="0"/>
              <a:t>a difference between the two distributions the </a:t>
            </a:r>
            <a:r>
              <a:rPr lang="en-US" dirty="0">
                <a:solidFill>
                  <a:srgbClr val="C00000"/>
                </a:solidFill>
              </a:rPr>
              <a:t>generator adjusts </a:t>
            </a:r>
            <a:r>
              <a:rPr lang="en-US" dirty="0"/>
              <a:t>its parameters slightly to make it go away, until at the end (in theory) the generator exactly reproduces the true data distribution, and the discriminator is </a:t>
            </a:r>
            <a:r>
              <a:rPr lang="en-US" dirty="0">
                <a:solidFill>
                  <a:srgbClr val="C00000"/>
                </a:solidFill>
              </a:rPr>
              <a:t>guessing at random</a:t>
            </a:r>
            <a:r>
              <a:rPr lang="en-US" dirty="0"/>
              <a:t> (50%), unable to find a difference.</a:t>
            </a:r>
          </a:p>
          <a:p>
            <a:pPr marL="339725" lvl="1" indent="-114300"/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generative adversarial networks">
            <a:extLst>
              <a:ext uri="{FF2B5EF4-FFF2-40B4-BE49-F238E27FC236}">
                <a16:creationId xmlns:a16="http://schemas.microsoft.com/office/drawing/2014/main" id="{D4A75B6F-73DE-4340-ABD1-BF2CC38D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2" y="4692203"/>
            <a:ext cx="4811121" cy="20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9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3719-EE56-68E9-8FFC-4AC15404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8825-E5C6-A27E-A569-9AB4C0F8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339" y="1240339"/>
            <a:ext cx="112236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GAN needs two loss functions: one for generator training and one for discriminator training. Both can be in realized </a:t>
            </a:r>
            <a:r>
              <a:rPr lang="en-US" dirty="0">
                <a:solidFill>
                  <a:srgbClr val="C00000"/>
                </a:solidFill>
              </a:rPr>
              <a:t>Minimax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Loss</a:t>
            </a:r>
            <a:r>
              <a:rPr lang="en-US" dirty="0"/>
              <a:t> function: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generator</a:t>
            </a:r>
            <a:r>
              <a:rPr lang="en-US" dirty="0"/>
              <a:t> tries to </a:t>
            </a:r>
            <a:r>
              <a:rPr lang="en-US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Minimax function while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discriminator</a:t>
            </a:r>
            <a:r>
              <a:rPr lang="en-US" dirty="0"/>
              <a:t> tries to </a:t>
            </a:r>
            <a:r>
              <a:rPr lang="en-US" dirty="0">
                <a:solidFill>
                  <a:srgbClr val="C00000"/>
                </a:solidFill>
              </a:rPr>
              <a:t>maximize</a:t>
            </a:r>
            <a:r>
              <a:rPr lang="en-US" dirty="0"/>
              <a:t>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generator can't directly affect the log(D(x)) in the function, so, for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generator</a:t>
            </a:r>
            <a:r>
              <a:rPr lang="en-US" dirty="0"/>
              <a:t>, minimizing the loss is equivalent to </a:t>
            </a:r>
            <a:r>
              <a:rPr lang="en-US" dirty="0">
                <a:solidFill>
                  <a:srgbClr val="C00000"/>
                </a:solidFill>
              </a:rPr>
              <a:t>minimizing</a:t>
            </a:r>
            <a:r>
              <a:rPr lang="en-US" dirty="0"/>
              <a:t> log(1 - D(G(z))).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C1941-0563-46A0-C245-4EAAEF76C7F5}"/>
              </a:ext>
            </a:extLst>
          </p:cNvPr>
          <p:cNvSpPr txBox="1"/>
          <p:nvPr/>
        </p:nvSpPr>
        <p:spPr>
          <a:xfrm>
            <a:off x="968339" y="4463499"/>
            <a:ext cx="9811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/>
              <a:t>D(x) is the discriminator's estimate of the probability that real data instance x is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E</a:t>
            </a:r>
            <a:r>
              <a:rPr lang="en-US" sz="1400" dirty="0"/>
              <a:t>x</a:t>
            </a:r>
            <a:r>
              <a:rPr lang="en-US" sz="1800" dirty="0"/>
              <a:t> is the expected value over all real data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G(z) is the generator's output when given noise 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D(G(z)) is the discriminator's estimate of the probability that a fake instance is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err="1"/>
              <a:t>E</a:t>
            </a:r>
            <a:r>
              <a:rPr lang="en-US" sz="1400" dirty="0" err="1"/>
              <a:t>z</a:t>
            </a:r>
            <a:r>
              <a:rPr lang="en-US" sz="1800" dirty="0"/>
              <a:t> is the expected value over all generated fake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The formula derives from the cross-entropy between the real and generated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expected value is the mean of the possible values a random variable can take, weighted by the probability of those outcome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9E6A1-2EA5-7FD3-F019-3068104DC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39" y="2996954"/>
            <a:ext cx="46281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E</a:t>
            </a:r>
            <a:r>
              <a:rPr lang="en-US" altLang="en-US" baseline="-25000" dirty="0"/>
              <a:t>x</a:t>
            </a:r>
            <a:r>
              <a:rPr lang="en-US" altLang="en-US" dirty="0"/>
              <a:t> [log 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D(x)</a:t>
            </a:r>
            <a:r>
              <a:rPr lang="en-US" altLang="en-US" dirty="0"/>
              <a:t>] +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z</a:t>
            </a:r>
            <a:r>
              <a:rPr lang="en-US" altLang="en-US" baseline="-25000" dirty="0"/>
              <a:t> </a:t>
            </a:r>
            <a:r>
              <a:rPr lang="en-US" altLang="en-US" dirty="0"/>
              <a:t>[log(1-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D(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G(z)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altLang="en-US" dirty="0"/>
              <a:t>)]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539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34788</TotalTime>
  <Words>5016</Words>
  <Application>Microsoft Macintosh PowerPoint</Application>
  <PresentationFormat>Widescreen</PresentationFormat>
  <Paragraphs>583</Paragraphs>
  <Slides>69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 MT</vt:lpstr>
      <vt:lpstr>Söhne</vt:lpstr>
      <vt:lpstr>Aptos Narrow</vt:lpstr>
      <vt:lpstr>Arial</vt:lpstr>
      <vt:lpstr>Calibri</vt:lpstr>
      <vt:lpstr>Calibri Light</vt:lpstr>
      <vt:lpstr>Cambria Math</vt:lpstr>
      <vt:lpstr>Office Theme</vt:lpstr>
      <vt:lpstr>Data Science Engineering Methods and Tools   Lecture 11</vt:lpstr>
      <vt:lpstr>Generative AI</vt:lpstr>
      <vt:lpstr>Discriminative vs. Generative Modeling</vt:lpstr>
      <vt:lpstr>PowerPoint Presentation</vt:lpstr>
      <vt:lpstr>PowerPoint Presentation</vt:lpstr>
      <vt:lpstr>PowerPoint Presentation</vt:lpstr>
      <vt:lpstr>Training Process</vt:lpstr>
      <vt:lpstr>Training Steps</vt:lpstr>
      <vt:lpstr>Loss Function</vt:lpstr>
      <vt:lpstr>Self-supervised Learning</vt:lpstr>
      <vt:lpstr>Training Considerations</vt:lpstr>
      <vt:lpstr>PowerPoint Presentation</vt:lpstr>
      <vt:lpstr>PowerPoint Presentation</vt:lpstr>
      <vt:lpstr>PowerPoint Presentation</vt:lpstr>
      <vt:lpstr>PowerPoint Presentation</vt:lpstr>
      <vt:lpstr>GAN - Inference</vt:lpstr>
      <vt:lpstr>GAN - Considerations</vt:lpstr>
      <vt:lpstr>GAN-based Tools - Example</vt:lpstr>
      <vt:lpstr>PowerPoint Presentation</vt:lpstr>
      <vt:lpstr>PowerPoint Presentation</vt:lpstr>
      <vt:lpstr>PowerPoint Presentation</vt:lpstr>
      <vt:lpstr>Deep Fake</vt:lpstr>
      <vt:lpstr>Time Series</vt:lpstr>
      <vt:lpstr>Stationarity Time Series</vt:lpstr>
      <vt:lpstr>Non-stationary Time Series</vt:lpstr>
      <vt:lpstr>Components of Time Series</vt:lpstr>
      <vt:lpstr>Prediction of Time Series</vt:lpstr>
      <vt:lpstr>Limitations of Feed Forward Neural Networks</vt:lpstr>
      <vt:lpstr>Requirements of Time Series in Neural Networks </vt:lpstr>
      <vt:lpstr>Recurrent Neural Network </vt:lpstr>
      <vt:lpstr>Recurrent Neural Network </vt:lpstr>
      <vt:lpstr>Recurrent Neural Network - Example </vt:lpstr>
      <vt:lpstr>PowerPoint Presentation</vt:lpstr>
      <vt:lpstr>Sentence Completion using an RNN</vt:lpstr>
      <vt:lpstr>Encoder Decoder Networks </vt:lpstr>
      <vt:lpstr>Encoder Decoder - Translation Example</vt:lpstr>
      <vt:lpstr>PowerPoint Presentation</vt:lpstr>
      <vt:lpstr>PowerPoint Presentation</vt:lpstr>
      <vt:lpstr>Long Short-term Memory (LSTM)</vt:lpstr>
      <vt:lpstr>Long Short-term Memory (LSTM)</vt:lpstr>
      <vt:lpstr>Real-life Challenges in Deep Learning Tasks</vt:lpstr>
      <vt:lpstr>Transfer Learning Approaches</vt:lpstr>
      <vt:lpstr>Model Fine-tuning</vt:lpstr>
      <vt:lpstr>Conservative Training</vt:lpstr>
      <vt:lpstr>Layer Transfer</vt:lpstr>
      <vt:lpstr>Selection of Layers for Transfer</vt:lpstr>
      <vt:lpstr>Shared Feature Extractor  </vt:lpstr>
      <vt:lpstr>Training using Back-propagation</vt:lpstr>
      <vt:lpstr>Fine-tuning Strategies</vt:lpstr>
      <vt:lpstr>Multi-Task Learning </vt:lpstr>
      <vt:lpstr>Hard Parameter Sharing</vt:lpstr>
      <vt:lpstr>Training Shared Layers </vt:lpstr>
      <vt:lpstr>Soft Parameter Sharing</vt:lpstr>
      <vt:lpstr>Multi-Task Learning - Considerations</vt:lpstr>
      <vt:lpstr>MTL Applications</vt:lpstr>
      <vt:lpstr>Progressive Neural Networks</vt:lpstr>
      <vt:lpstr>Training Process</vt:lpstr>
      <vt:lpstr>Progressive Neural Networks - Advantages</vt:lpstr>
      <vt:lpstr>Domain-Adversarial Training</vt:lpstr>
      <vt:lpstr>Domain-adversarial Training - Example</vt:lpstr>
      <vt:lpstr>Domain-adversarial Training</vt:lpstr>
      <vt:lpstr>Domain-adversarial – Back Propagation</vt:lpstr>
      <vt:lpstr>Zero-shot Learning</vt:lpstr>
      <vt:lpstr>Semantic Embeddings</vt:lpstr>
      <vt:lpstr>Model Architecture</vt:lpstr>
      <vt:lpstr>Zero-shot Learning – Training Model</vt:lpstr>
      <vt:lpstr>Zero-shot Learning - Inference </vt:lpstr>
      <vt:lpstr>Graph-based Zero-shot Learning</vt:lpstr>
      <vt:lpstr>Application of Zero-shot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620</cp:revision>
  <dcterms:created xsi:type="dcterms:W3CDTF">2023-12-26T07:54:20Z</dcterms:created>
  <dcterms:modified xsi:type="dcterms:W3CDTF">2024-04-03T19:17:32Z</dcterms:modified>
</cp:coreProperties>
</file>